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1" r:id="rId4"/>
    <p:sldId id="264" r:id="rId5"/>
    <p:sldId id="262" r:id="rId6"/>
    <p:sldId id="266" r:id="rId7"/>
    <p:sldId id="265" r:id="rId8"/>
    <p:sldId id="260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18767-1CB3-4C64-8528-3DCA453A7EA4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F5B01D-81B2-42D2-A4ED-59CAF02DAA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548326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4DE25-B402-4184-837C-C5517B1BA5B6}" type="datetimeFigureOut">
              <a:rPr lang="pl-PL" smtClean="0"/>
              <a:t>2021-02-25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C65B3-27BB-436E-84CE-F2FDF9CC1E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887197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agłówka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7266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6AEB2-F277-4CF7-A291-E48483449AED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612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CA228-DC19-44AB-AEAB-7C4CEB081EED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524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50154-932F-458C-8E17-833BCB4759E1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345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50C5-2717-45D9-AF46-90705A2E0A8A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650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35858-578C-41DA-93ED-32695121C481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564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F7293-6245-4133-9B67-32DC520B9B9E}" type="datetime1">
              <a:rPr lang="pl-PL" smtClean="0"/>
              <a:t>2021-02-25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787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6092-874B-4813-AD21-D9BA81E09F5E}" type="datetime1">
              <a:rPr lang="pl-PL" smtClean="0"/>
              <a:t>2021-02-25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816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ED2E1-1B24-444A-90E0-F2AF0C4A33D7}" type="datetime1">
              <a:rPr lang="pl-PL" smtClean="0"/>
              <a:t>2021-02-25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9514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45B0-D756-4AF1-9919-BB6DDDB8CD56}" type="datetime1">
              <a:rPr lang="pl-PL" smtClean="0"/>
              <a:t>2021-02-25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705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F0E94-1B75-4641-A065-FECF2E77AAA3}" type="datetime1">
              <a:rPr lang="pl-PL" smtClean="0"/>
              <a:t>2021-02-25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20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F2E70-F0F1-482D-B193-A687FF0A31E9}" type="datetime1">
              <a:rPr lang="pl-PL" smtClean="0"/>
              <a:t>2021-02-25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16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1A6A0-59B0-4F92-A954-7747F8FE07E1}" type="datetime1">
              <a:rPr lang="pl-PL" smtClean="0"/>
              <a:t>2021-02-25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1AA51-BA54-45F8-B2FD-B7CA20F0F2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64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5949280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MNISW/2020/318/DIR </a:t>
            </a:r>
            <a:r>
              <a:rPr lang="pl-PL" i="1" dirty="0"/>
              <a:t>w programie pod nazwą „Inkubator Innowacyjności 4.0” w ramach projektu pozakonkursowego pn. „Wsparcie zarządzania badaniami naukowymi i komercjalizacja wyników prac B+R w jednostkach naukowych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i </a:t>
            </a:r>
            <a:r>
              <a:rPr lang="pl-PL" i="1" dirty="0"/>
              <a:t>przedsiębiorstwach” w ramach Programu Operacyjnego Inteligentny Rozwój 2014-2020 (Działanie 4.4) w </a:t>
            </a:r>
            <a:r>
              <a:rPr lang="pl-PL" b="1" i="1" dirty="0"/>
              <a:t>konsorcjum: Instytut Biotechnologii Przemysłu Rolno-Spożywczego im. prof. Wacława Dąbrowskiego </a:t>
            </a:r>
            <a:r>
              <a:rPr lang="pl-PL" b="1" i="1" dirty="0" smtClean="0"/>
              <a:t> </a:t>
            </a:r>
            <a:r>
              <a:rPr lang="pl-PL" b="1" i="1" dirty="0" smtClean="0"/>
              <a:t>- Państwowy </a:t>
            </a:r>
            <a:r>
              <a:rPr lang="pl-PL" b="1" i="1" dirty="0" smtClean="0"/>
              <a:t>Instytut Badawczy </a:t>
            </a:r>
            <a:r>
              <a:rPr lang="pl-PL" i="1" dirty="0" smtClean="0"/>
              <a:t>(„</a:t>
            </a:r>
            <a:r>
              <a:rPr lang="pl-PL" b="1" i="1" dirty="0" smtClean="0"/>
              <a:t>IBPRS_PIB</a:t>
            </a:r>
            <a:r>
              <a:rPr lang="pl-PL" i="1" dirty="0" smtClean="0"/>
              <a:t>”), </a:t>
            </a:r>
            <a:r>
              <a:rPr lang="pl-PL" b="1" i="1" dirty="0"/>
              <a:t>Szkoła Główna Handlowa </a:t>
            </a:r>
            <a:r>
              <a:rPr lang="pl-PL" b="1" i="1" dirty="0" smtClean="0"/>
              <a:t/>
            </a:r>
            <a:br>
              <a:rPr lang="pl-PL" b="1" i="1" dirty="0" smtClean="0"/>
            </a:br>
            <a:r>
              <a:rPr lang="pl-PL" b="1" i="1" dirty="0" smtClean="0"/>
              <a:t>w </a:t>
            </a:r>
            <a:r>
              <a:rPr lang="pl-PL" b="1" i="1" dirty="0"/>
              <a:t>Warszawie</a:t>
            </a:r>
            <a:r>
              <a:rPr lang="pl-PL" i="1" dirty="0"/>
              <a:t> („</a:t>
            </a:r>
            <a:r>
              <a:rPr lang="pl-PL" b="1" i="1" dirty="0"/>
              <a:t>SGH</a:t>
            </a:r>
            <a:r>
              <a:rPr lang="pl-PL" i="1" dirty="0"/>
              <a:t>”) oraz </a:t>
            </a:r>
            <a:r>
              <a:rPr lang="pl-PL" b="1" i="1" dirty="0"/>
              <a:t>Instytut Rozrodu Zwierząt i Badań Żywności Polskiej Akademii Nauk w Olsztynie </a:t>
            </a:r>
            <a:r>
              <a:rPr lang="pl-PL" i="1" dirty="0"/>
              <a:t>(„</a:t>
            </a:r>
            <a:r>
              <a:rPr lang="pl-PL" b="1" i="1" dirty="0" err="1"/>
              <a:t>IRZiBŻ</a:t>
            </a:r>
            <a:r>
              <a:rPr lang="pl-PL" i="1" dirty="0"/>
              <a:t>”).</a:t>
            </a:r>
            <a:endParaRPr lang="pl-PL" dirty="0"/>
          </a:p>
          <a:p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1208672" y="1484784"/>
            <a:ext cx="6603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4000" dirty="0" smtClean="0"/>
          </a:p>
          <a:p>
            <a:pPr algn="ctr"/>
            <a:endParaRPr lang="pl-PL" sz="4000" dirty="0" smtClean="0"/>
          </a:p>
        </p:txBody>
      </p:sp>
      <p:sp>
        <p:nvSpPr>
          <p:cNvPr id="2" name="pole tekstowe 1"/>
          <p:cNvSpPr txBox="1"/>
          <p:nvPr/>
        </p:nvSpPr>
        <p:spPr>
          <a:xfrm>
            <a:off x="550457" y="2348880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3600" dirty="0" smtClean="0">
                <a:solidFill>
                  <a:schemeClr val="tx2"/>
                </a:solidFill>
              </a:rPr>
              <a:t>Konkurs na prace przedwdrożeniowe</a:t>
            </a:r>
          </a:p>
          <a:p>
            <a:pPr lvl="0" algn="ctr"/>
            <a:endParaRPr lang="pl-PL" sz="3600" dirty="0" smtClean="0">
              <a:solidFill>
                <a:schemeClr val="tx2"/>
              </a:solidFill>
            </a:endParaRPr>
          </a:p>
          <a:p>
            <a:pPr lvl="0" algn="ctr"/>
            <a:r>
              <a:rPr lang="pl-PL" sz="3600" dirty="0" smtClean="0">
                <a:solidFill>
                  <a:schemeClr val="tx2"/>
                </a:solidFill>
              </a:rPr>
              <a:t>„INKUBATOR INNOWACYJNOŚCI 4.0”</a:t>
            </a:r>
            <a:endParaRPr lang="pl-PL" sz="3600" dirty="0">
              <a:solidFill>
                <a:schemeClr val="tx2"/>
              </a:solidFill>
            </a:endParaRPr>
          </a:p>
          <a:p>
            <a:pPr algn="ctr"/>
            <a:endParaRPr lang="pl-PL" sz="24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3399121" y="5221382"/>
            <a:ext cx="2463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Warszawa, ………..2021r.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226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altLang="pl-PL" sz="2400" b="1" dirty="0">
                <a:solidFill>
                  <a:schemeClr val="tx2"/>
                </a:solidFill>
              </a:rPr>
              <a:t>Tytuł: .......................................</a:t>
            </a:r>
            <a:br>
              <a:rPr lang="pl-PL" altLang="pl-PL" sz="2400" b="1" dirty="0">
                <a:solidFill>
                  <a:schemeClr val="tx2"/>
                </a:solidFill>
              </a:rPr>
            </a:br>
            <a:r>
              <a:rPr lang="pl-PL" altLang="pl-PL" sz="2400" b="1" dirty="0">
                <a:solidFill>
                  <a:schemeClr val="tx2"/>
                </a:solidFill>
              </a:rPr>
              <a:t>Kierownik: .......................................</a:t>
            </a:r>
            <a:br>
              <a:rPr lang="pl-PL" altLang="pl-PL" sz="2400" b="1" dirty="0">
                <a:solidFill>
                  <a:schemeClr val="tx2"/>
                </a:solidFill>
              </a:rPr>
            </a:br>
            <a:r>
              <a:rPr lang="pl-PL" altLang="pl-PL" sz="2400" b="1" dirty="0">
                <a:solidFill>
                  <a:schemeClr val="tx2"/>
                </a:solidFill>
              </a:rPr>
              <a:t>Planowany czas realizacji: </a:t>
            </a:r>
            <a:r>
              <a:rPr lang="pl-PL" altLang="pl-PL" sz="2400" b="1" dirty="0" smtClean="0">
                <a:solidFill>
                  <a:schemeClr val="tx2"/>
                </a:solidFill>
              </a:rPr>
              <a:t>.......................................</a:t>
            </a:r>
          </a:p>
          <a:p>
            <a:pPr marL="0" indent="0">
              <a:buNone/>
            </a:pPr>
            <a:r>
              <a:rPr lang="pl-PL" altLang="pl-PL" sz="2400" b="1" smtClean="0">
                <a:solidFill>
                  <a:schemeClr val="tx2"/>
                </a:solidFill>
              </a:rPr>
              <a:t>Całkowite koszty:…………………………………..</a:t>
            </a:r>
            <a:r>
              <a:rPr lang="pl-PL" altLang="pl-PL" sz="2400" b="1" dirty="0">
                <a:solidFill>
                  <a:schemeClr val="tx2"/>
                </a:solidFill>
              </a:rPr>
              <a:t/>
            </a:r>
            <a:br>
              <a:rPr lang="pl-PL" altLang="pl-PL" sz="2400" b="1" dirty="0">
                <a:solidFill>
                  <a:schemeClr val="tx2"/>
                </a:solidFill>
              </a:rPr>
            </a:br>
            <a:r>
              <a:rPr lang="pl-PL" altLang="pl-PL" sz="2400" b="1" dirty="0">
                <a:solidFill>
                  <a:schemeClr val="tx2"/>
                </a:solidFill>
              </a:rPr>
              <a:t>Wysokość dofinansowania: .......................................</a:t>
            </a:r>
            <a:r>
              <a:rPr lang="pl-PL" altLang="pl-PL" sz="2800" b="1" dirty="0">
                <a:solidFill>
                  <a:schemeClr val="tx2"/>
                </a:solidFill>
              </a:rPr>
              <a:t/>
            </a:r>
            <a:br>
              <a:rPr lang="pl-PL" altLang="pl-PL" sz="2800" b="1" dirty="0">
                <a:solidFill>
                  <a:schemeClr val="tx2"/>
                </a:solidFill>
              </a:rPr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3854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altLang="pl-PL" sz="2400" b="1" i="1" dirty="0" smtClean="0">
                <a:solidFill>
                  <a:schemeClr val="tx2"/>
                </a:solidFill>
              </a:rPr>
              <a:t>OPIS </a:t>
            </a:r>
            <a:r>
              <a:rPr lang="pl-PL" altLang="pl-PL" sz="2400" b="1" i="1" dirty="0">
                <a:solidFill>
                  <a:schemeClr val="tx2"/>
                </a:solidFill>
              </a:rPr>
              <a:t>ZAPLANOWANYCH DZIAŁAŃ WRAZ Z WYKAZEM ZAPLANOWANYCH KOSZTÓW I UZASADNIENIEM ICH WYSOKOŚCI</a:t>
            </a:r>
          </a:p>
          <a:p>
            <a:pPr marL="0" indent="0">
              <a:buNone/>
            </a:pPr>
            <a:endParaRPr lang="pl-PL" altLang="pl-PL" sz="2400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altLang="pl-PL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5596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altLang="pl-PL" sz="2400" b="1" i="1" dirty="0" smtClean="0">
                <a:solidFill>
                  <a:schemeClr val="tx2"/>
                </a:solidFill>
              </a:rPr>
              <a:t>MOŻLIWOŚĆ ZASTOSOWANIA WYNIKÓW NA RYNKU </a:t>
            </a:r>
            <a:endParaRPr lang="pl-PL" altLang="pl-PL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altLang="pl-PL" sz="2400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56783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altLang="pl-PL" sz="2400" b="1" i="1" dirty="0">
                <a:solidFill>
                  <a:schemeClr val="tx2"/>
                </a:solidFill>
              </a:rPr>
              <a:t>ZAPOTRZEBOWANIE RYNKU NA OFEROWANĄ </a:t>
            </a:r>
            <a:r>
              <a:rPr lang="pl-PL" altLang="pl-PL" sz="2400" b="1" i="1" dirty="0" smtClean="0">
                <a:solidFill>
                  <a:schemeClr val="tx2"/>
                </a:solidFill>
              </a:rPr>
              <a:t>TECHNOLOGIĘ</a:t>
            </a:r>
          </a:p>
          <a:p>
            <a:pPr marL="0" indent="0">
              <a:buNone/>
            </a:pPr>
            <a:r>
              <a:rPr lang="pl-PL" altLang="pl-PL" sz="1800" b="1" i="1" dirty="0">
                <a:solidFill>
                  <a:schemeClr val="tx2"/>
                </a:solidFill>
              </a:rPr>
              <a:t>OPIS </a:t>
            </a:r>
            <a:r>
              <a:rPr lang="pl-PL" altLang="pl-PL" sz="1800" b="1" i="1" dirty="0" smtClean="0">
                <a:solidFill>
                  <a:schemeClr val="tx2"/>
                </a:solidFill>
              </a:rPr>
              <a:t>RYNKU - </a:t>
            </a:r>
            <a:r>
              <a:rPr lang="pl-PL" altLang="pl-PL" sz="1800" b="1" i="1" dirty="0">
                <a:solidFill>
                  <a:schemeClr val="tx2"/>
                </a:solidFill>
              </a:rPr>
              <a:t>KONKURENCJA - POTENCJALNI NABYWCY - OSTATECZNI ODBIORCY </a:t>
            </a:r>
          </a:p>
          <a:p>
            <a:pPr marL="0" indent="0">
              <a:buNone/>
            </a:pPr>
            <a:endParaRPr lang="pl-PL" altLang="pl-PL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111690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pl-PL" altLang="pl-PL" sz="2400" b="1" i="1" dirty="0">
                <a:solidFill>
                  <a:schemeClr val="tx2"/>
                </a:solidFill>
              </a:rPr>
              <a:t>GOTOWOŚĆ WYNIKÓW PRAC DO WDROŻENIA</a:t>
            </a:r>
          </a:p>
          <a:p>
            <a:pPr marL="0" indent="0">
              <a:buNone/>
            </a:pPr>
            <a:endParaRPr lang="pl-PL" altLang="pl-PL" sz="2400" b="1" i="1" dirty="0" smtClean="0">
              <a:solidFill>
                <a:schemeClr val="tx2"/>
              </a:solidFill>
            </a:endParaRPr>
          </a:p>
          <a:p>
            <a:r>
              <a:rPr lang="pl-PL" sz="2400" i="1" dirty="0" smtClean="0">
                <a:solidFill>
                  <a:srgbClr val="FF0000"/>
                </a:solidFill>
              </a:rPr>
              <a:t>PRZED GRANTEM I PO GRANCIE</a:t>
            </a:r>
          </a:p>
          <a:p>
            <a:endParaRPr lang="pl-PL" sz="2400" dirty="0"/>
          </a:p>
          <a:p>
            <a:pPr marL="0" indent="0">
              <a:buNone/>
            </a:pPr>
            <a:endParaRPr lang="pl-PL" altLang="pl-PL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1670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539552" y="1196752"/>
            <a:ext cx="7910264" cy="43513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altLang="pl-PL" sz="2400" b="1" i="1" dirty="0" smtClean="0">
                <a:solidFill>
                  <a:schemeClr val="tx2"/>
                </a:solidFill>
              </a:rPr>
              <a:t>KOMERCJALIZACJA </a:t>
            </a:r>
            <a:r>
              <a:rPr lang="pl-PL" altLang="pl-PL" sz="2400" b="1" i="1" dirty="0">
                <a:solidFill>
                  <a:schemeClr val="tx2"/>
                </a:solidFill>
              </a:rPr>
              <a:t>WYNIKU PRAC </a:t>
            </a:r>
          </a:p>
          <a:p>
            <a:pPr marL="0" indent="0">
              <a:buNone/>
            </a:pPr>
            <a:endParaRPr lang="pl-PL" altLang="pl-PL" sz="2400" b="1" i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l-PL" sz="2400" i="1" dirty="0" smtClean="0">
                <a:solidFill>
                  <a:srgbClr val="FF0000"/>
                </a:solidFill>
              </a:rPr>
              <a:t>(</a:t>
            </a:r>
            <a:r>
              <a:rPr lang="pl-PL" sz="2400" i="1" dirty="0">
                <a:solidFill>
                  <a:srgbClr val="FF0000"/>
                </a:solidFill>
              </a:rPr>
              <a:t>jak chcesz to sprzedać/wdrożyć/</a:t>
            </a:r>
            <a:r>
              <a:rPr lang="pl-PL" sz="2400" i="1" dirty="0" err="1">
                <a:solidFill>
                  <a:srgbClr val="FF0000"/>
                </a:solidFill>
              </a:rPr>
              <a:t>zmonetyzować</a:t>
            </a:r>
            <a:r>
              <a:rPr lang="pl-PL" sz="2400" i="1" dirty="0">
                <a:solidFill>
                  <a:srgbClr val="FF0000"/>
                </a:solidFill>
              </a:rPr>
              <a:t>)</a:t>
            </a:r>
          </a:p>
          <a:p>
            <a:pPr>
              <a:buAutoNum type="arabicPeriod"/>
            </a:pPr>
            <a:r>
              <a:rPr lang="pl-PL" sz="2400" i="1" dirty="0" smtClean="0"/>
              <a:t>Komercjalizacja </a:t>
            </a:r>
            <a:r>
              <a:rPr lang="pl-PL" sz="2400" i="1" dirty="0"/>
              <a:t>– licencja/sprzedaż/start-</a:t>
            </a:r>
            <a:r>
              <a:rPr lang="pl-PL" sz="2400" i="1" dirty="0" err="1"/>
              <a:t>up</a:t>
            </a:r>
            <a:r>
              <a:rPr lang="pl-PL" sz="2400" i="1" dirty="0"/>
              <a:t> </a:t>
            </a:r>
          </a:p>
          <a:p>
            <a:pPr>
              <a:buAutoNum type="arabicPeriod"/>
            </a:pPr>
            <a:r>
              <a:rPr lang="pl-PL" sz="2400" i="1" dirty="0"/>
              <a:t>Zgłoszenie patentowe</a:t>
            </a:r>
          </a:p>
          <a:p>
            <a:pPr>
              <a:buAutoNum type="arabicPeriod"/>
            </a:pPr>
            <a:r>
              <a:rPr lang="pl-PL" sz="2400" i="1" dirty="0"/>
              <a:t>Prototyp</a:t>
            </a:r>
          </a:p>
          <a:p>
            <a:pPr>
              <a:buAutoNum type="arabicPeriod"/>
            </a:pPr>
            <a:r>
              <a:rPr lang="pl-PL" sz="2400" i="1" dirty="0"/>
              <a:t>Badania ankietowe</a:t>
            </a:r>
          </a:p>
          <a:p>
            <a:pPr>
              <a:buAutoNum type="arabicPeriod"/>
            </a:pPr>
            <a:r>
              <a:rPr lang="pl-PL" sz="2400" i="1" dirty="0"/>
              <a:t>itd.</a:t>
            </a:r>
          </a:p>
          <a:p>
            <a:pPr marL="0" indent="0">
              <a:buNone/>
            </a:pPr>
            <a:endParaRPr lang="pl-PL" altLang="pl-PL" sz="2400" b="1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3270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92523"/>
            <a:ext cx="1868805" cy="608965"/>
          </a:xfrm>
          <a:prstGeom prst="rect">
            <a:avLst/>
          </a:prstGeom>
        </p:spPr>
      </p:pic>
      <p:pic>
        <p:nvPicPr>
          <p:cNvPr id="7" name="Obraz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22970"/>
            <a:ext cx="1800225" cy="600075"/>
          </a:xfrm>
          <a:prstGeom prst="rect">
            <a:avLst/>
          </a:prstGeom>
        </p:spPr>
      </p:pic>
      <p:pic>
        <p:nvPicPr>
          <p:cNvPr id="8" name="Obraz 7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3135"/>
            <a:ext cx="1728192" cy="549910"/>
          </a:xfrm>
          <a:prstGeom prst="rect">
            <a:avLst/>
          </a:prstGeom>
        </p:spPr>
      </p:pic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0" y="6218911"/>
            <a:ext cx="9144000" cy="628179"/>
          </a:xfrm>
        </p:spPr>
        <p:txBody>
          <a:bodyPr/>
          <a:lstStyle/>
          <a:p>
            <a:r>
              <a:rPr lang="pl-PL" b="1" i="1" dirty="0"/>
              <a:t>Projekt realizowany na podstawie umowy nr </a:t>
            </a:r>
            <a:r>
              <a:rPr lang="pl-PL" b="1" i="1" dirty="0" smtClean="0"/>
              <a:t>MNISW/2020/318/DIR </a:t>
            </a:r>
          </a:p>
          <a:p>
            <a:r>
              <a:rPr lang="pl-PL" i="1" dirty="0" smtClean="0"/>
              <a:t>w </a:t>
            </a:r>
            <a:r>
              <a:rPr lang="pl-PL" i="1" dirty="0"/>
              <a:t>programie pod nazwą „Inkubator Innowacyjności 4.0” </a:t>
            </a:r>
            <a:r>
              <a:rPr lang="pl-PL" i="1" dirty="0" smtClean="0"/>
              <a:t>POIR  2014-2020 </a:t>
            </a:r>
            <a:r>
              <a:rPr lang="pl-PL" i="1" dirty="0"/>
              <a:t>(Działanie 4.4</a:t>
            </a:r>
            <a:r>
              <a:rPr lang="pl-PL" i="1" dirty="0" smtClean="0"/>
              <a:t>)</a:t>
            </a:r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517848" y="1052736"/>
            <a:ext cx="830262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3200" b="1" dirty="0" smtClean="0"/>
          </a:p>
          <a:p>
            <a:pPr algn="ctr"/>
            <a:endParaRPr lang="pl-PL" sz="3200" b="1" dirty="0" smtClean="0"/>
          </a:p>
          <a:p>
            <a:pPr algn="ctr"/>
            <a:r>
              <a:rPr lang="pl-PL" sz="3200" b="1" dirty="0" smtClean="0"/>
              <a:t>Dziękuję za uwagę.</a:t>
            </a:r>
          </a:p>
          <a:p>
            <a:pPr algn="ctr"/>
            <a:endParaRPr lang="pl-PL" sz="3200" b="1" dirty="0" smtClean="0"/>
          </a:p>
          <a:p>
            <a:pPr algn="ctr"/>
            <a:r>
              <a:rPr lang="pl-PL" sz="2400" dirty="0" smtClean="0"/>
              <a:t> </a:t>
            </a:r>
          </a:p>
          <a:p>
            <a:pPr lvl="0" algn="ctr"/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0701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272</Words>
  <Application>Microsoft Office PowerPoint</Application>
  <PresentationFormat>Pokaz na ekranie (4:3)</PresentationFormat>
  <Paragraphs>44</Paragraphs>
  <Slides>8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</dc:creator>
  <cp:lastModifiedBy>Mercury</cp:lastModifiedBy>
  <cp:revision>80</cp:revision>
  <dcterms:created xsi:type="dcterms:W3CDTF">2020-10-08T16:49:04Z</dcterms:created>
  <dcterms:modified xsi:type="dcterms:W3CDTF">2021-02-25T12:30:56Z</dcterms:modified>
</cp:coreProperties>
</file>