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theme/theme2.xml" ContentType="application/vnd.openxmlformats-officedocument.theme+xml"/>
  <Override PartName="/ppt/notesSlides/notesSlide1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0" name="Shape 6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5" name="Shape 7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just">
              <a:lnSpc>
                <a:spcPct val="80000"/>
              </a:lnSpc>
              <a:buSzPct val="100000"/>
              <a:buFont typeface="Calibri"/>
              <a:buChar char="➢"/>
              <a:defRPr sz="1100"/>
            </a:pPr>
            <a:r>
              <a:t>Planowanym efektem naukowym będzie poszerzenie wiedzy w zakresie rozwiązań umożliwiających wykorzystanie ciepła odpadowego w chłodnictwie. Aspekt poznawczy umożliwi aplikowanie, we współpracy z przemysłem,              w projektach NCBR oraz UE. </a:t>
            </a:r>
          </a:p>
          <a:p>
            <a:pPr algn="just">
              <a:lnSpc>
                <a:spcPct val="80000"/>
              </a:lnSpc>
              <a:buSzPct val="100000"/>
              <a:buFont typeface="Calibri"/>
              <a:buChar char="➢"/>
              <a:defRPr sz="1100"/>
            </a:pPr>
          </a:p>
          <a:p>
            <a:pPr algn="just">
              <a:lnSpc>
                <a:spcPct val="80000"/>
              </a:lnSpc>
              <a:buSzPct val="100000"/>
              <a:buFont typeface="Calibri"/>
              <a:buChar char="➢"/>
              <a:defRPr sz="1100"/>
            </a:pPr>
            <a:r>
              <a:t>Uzyskane wyniki mogą znaleźć zastosowanie w rozwoju technologii żywności, głównie w prężnie rozwijających się gałęziach żywności mrożonej. Wyniki prac wykonanych w IBPRS - PIB ZT zostaną zaproponowane w zakładach rolno-spożywczych, w celu ich wykorzystania w projektach składanych przez te zakłady. - Komercjalizacja częściowa-warunkowa. </a:t>
            </a:r>
          </a:p>
          <a:p>
            <a:pPr algn="just">
              <a:lnSpc>
                <a:spcPct val="80000"/>
              </a:lnSpc>
              <a:buSzPct val="100000"/>
              <a:buFont typeface="Calibri"/>
              <a:buChar char="➢"/>
              <a:defRPr sz="1100"/>
            </a:pPr>
          </a:p>
          <a:p>
            <a:pPr algn="just">
              <a:lnSpc>
                <a:spcPct val="80000"/>
              </a:lnSpc>
              <a:buSzPct val="100000"/>
              <a:buFont typeface="Calibri"/>
              <a:buChar char="➢"/>
              <a:defRPr sz="1100"/>
            </a:pPr>
          </a:p>
          <a:p>
            <a:pPr algn="just">
              <a:lnSpc>
                <a:spcPct val="80000"/>
              </a:lnSpc>
              <a:buSzPct val="100000"/>
              <a:buFont typeface="Calibri"/>
              <a:buChar char="➢"/>
              <a:defRPr sz="1100"/>
            </a:pPr>
            <a:r>
              <a:t>Odzysk ciepła jest integralną częścią zagadnienia ochrony środowiska. Firmy są zainteresowane przeprowadzeniem działań w celu oszacowania opłacalności modernizacji w tym zakresie.</a:t>
            </a:r>
          </a:p>
          <a:p>
            <a:pPr>
              <a:lnSpc>
                <a:spcPct val="80000"/>
              </a:lnSpc>
              <a:defRPr sz="1100"/>
            </a:pPr>
            <a:r>
              <a:t> Otrzymane wyniki posłużą do sformułowania praktycznych wytycznych, umożliwiających wyznaczenie etapów produkcji najbardziej newralgicznych, umożliwiających wskazanie miejsc modernizacji w celu odzysku ciepła odpadowego.</a:t>
            </a:r>
          </a:p>
          <a:p>
            <a:pPr marL="285750" indent="-285750">
              <a:lnSpc>
                <a:spcPct val="80000"/>
              </a:lnSpc>
              <a:buSzPct val="100000"/>
              <a:buFont typeface="Calibri"/>
              <a:buChar char="➢"/>
              <a:defRPr sz="1100"/>
            </a:pPr>
          </a:p>
          <a:p>
            <a:pPr marL="285750" indent="-285750">
              <a:lnSpc>
                <a:spcPct val="80000"/>
              </a:lnSpc>
              <a:buSzPct val="100000"/>
              <a:buFont typeface="Calibri"/>
              <a:buChar char="➢"/>
              <a:defRPr sz="1100"/>
            </a:pPr>
            <a:r>
              <a:t>Opracowane zagadnienie badawcze posłuży do przedstawienia oferty dla przemysłu rolno-spożywczego, szczególnie w perspektywie ogłaszanych konkursów krajowych i regionalnych, w ramach programów unijnych. Innowacyjne technologie przyjazne środowisku stanowią dla przedsiębiorców podstawę do aplikowania o fundusze na inwestycje.</a:t>
            </a:r>
          </a:p>
          <a:p>
            <a:pPr algn="just">
              <a:lnSpc>
                <a:spcPct val="80000"/>
              </a:lnSpc>
              <a:buSzPct val="100000"/>
              <a:buFont typeface="Calibri"/>
              <a:buChar char="➢"/>
              <a:defRPr sz="1100"/>
            </a:pPr>
          </a:p>
          <a:p>
            <a:pPr algn="just">
              <a:lnSpc>
                <a:spcPct val="80000"/>
              </a:lnSpc>
              <a:buSzPct val="100000"/>
              <a:buFont typeface="Calibri"/>
              <a:buChar char="➢"/>
              <a:defRPr sz="1100"/>
            </a:pPr>
            <a:r>
              <a:t>Dwie publikacje punktowane w specjalistycznych czasopismach naukowych w języku polskim i angielskim.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jpe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Relationship Id="rId3" Type="http://schemas.openxmlformats.org/officeDocument/2006/relationships/image" Target="../media/image2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ZZ 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ZZ grafika z prawe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BPRS_tlo_.jpg" descr="IBPRS_tlo_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Body Level One…"/>
          <p:cNvSpPr txBox="1"/>
          <p:nvPr>
            <p:ph type="body" sz="half" idx="1"/>
          </p:nvPr>
        </p:nvSpPr>
        <p:spPr>
          <a:xfrm>
            <a:off x="190500" y="698500"/>
            <a:ext cx="7692860" cy="2795967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Title Text"/>
          <p:cNvSpPr txBox="1"/>
          <p:nvPr>
            <p:ph type="title"/>
          </p:nvPr>
        </p:nvSpPr>
        <p:spPr>
          <a:xfrm>
            <a:off x="190500" y="190500"/>
            <a:ext cx="7899345" cy="501853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/>
            <a:r>
              <a:t>Title Text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xfrm>
            <a:off x="8772604" y="6536142"/>
            <a:ext cx="284367" cy="280796"/>
          </a:xfrm>
          <a:prstGeom prst="rect">
            <a:avLst/>
          </a:prstGeom>
        </p:spPr>
        <p:txBody>
          <a:bodyPr anchor="t"/>
          <a:lstStyle>
            <a:lvl1pPr algn="l">
              <a:defRPr sz="1400">
                <a:solidFill>
                  <a:srgbClr val="333192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4" name="Object Placeholder"/>
          <p:cNvSpPr txBox="1"/>
          <p:nvPr>
            <p:ph type="obj" sz="quarter" idx="3"/>
          </p:nvPr>
        </p:nvSpPr>
        <p:spPr>
          <a:xfrm>
            <a:off x="201612" y="3547444"/>
            <a:ext cx="3581401" cy="2795967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ZT-PUSTA STRO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szare_.jpg" descr="szare_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Slide Number"/>
          <p:cNvSpPr txBox="1"/>
          <p:nvPr>
            <p:ph type="sldNum" sz="quarter" idx="2"/>
          </p:nvPr>
        </p:nvSpPr>
        <p:spPr>
          <a:xfrm>
            <a:off x="8731751" y="6542134"/>
            <a:ext cx="258620" cy="2483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3" name="Body Level One…"/>
          <p:cNvSpPr txBox="1"/>
          <p:nvPr>
            <p:ph type="body" idx="1"/>
          </p:nvPr>
        </p:nvSpPr>
        <p:spPr>
          <a:xfrm>
            <a:off x="203532" y="698500"/>
            <a:ext cx="8577748" cy="4419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" name="Title Text"/>
          <p:cNvSpPr txBox="1"/>
          <p:nvPr>
            <p:ph type="title"/>
          </p:nvPr>
        </p:nvSpPr>
        <p:spPr>
          <a:xfrm>
            <a:off x="190500" y="190500"/>
            <a:ext cx="8577748" cy="501853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/>
            <a: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Obraz 20" descr="Obraz 2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61000" y="1628775"/>
            <a:ext cx="3683000" cy="3683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2" name="szare_13.jpg" descr="szare_13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Slide Number"/>
          <p:cNvSpPr txBox="1"/>
          <p:nvPr>
            <p:ph type="sldNum" sz="quarter" idx="2"/>
          </p:nvPr>
        </p:nvSpPr>
        <p:spPr>
          <a:xfrm>
            <a:off x="6553200" y="6356350"/>
            <a:ext cx="284367" cy="280795"/>
          </a:xfrm>
          <a:prstGeom prst="rect">
            <a:avLst/>
          </a:prstGeom>
        </p:spPr>
        <p:txBody>
          <a:bodyPr anchor="t"/>
          <a:lstStyle>
            <a:lvl1pPr algn="l">
              <a:defRPr sz="1400">
                <a:solidFill>
                  <a:srgbClr val="333192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ZZ slajd tytułow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IBPRS_tlo_13.jpg" descr="IBPRS_tlo_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1" name="Artboard 1@4x.png" descr="Artboard 1@4x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53526" y="2003631"/>
            <a:ext cx="6651429" cy="2165627"/>
          </a:xfrm>
          <a:prstGeom prst="rect">
            <a:avLst/>
          </a:prstGeom>
          <a:ln w="12700">
            <a:miter lim="400000"/>
          </a:ln>
        </p:spPr>
      </p:pic>
      <p:sp>
        <p:nvSpPr>
          <p:cNvPr id="52" name="Dziękuję za uwagę"/>
          <p:cNvSpPr txBox="1"/>
          <p:nvPr/>
        </p:nvSpPr>
        <p:spPr>
          <a:xfrm>
            <a:off x="3268620" y="926468"/>
            <a:ext cx="2421242" cy="392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b="1" sz="2400">
                <a:solidFill>
                  <a:srgbClr val="333192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Dziękuję za uwagę</a:t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BPRS_tlo_12.jpg" descr="IBPRS_tlo_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le Text"/>
          <p:cNvSpPr txBox="1"/>
          <p:nvPr>
            <p:ph type="title"/>
          </p:nvPr>
        </p:nvSpPr>
        <p:spPr>
          <a:xfrm>
            <a:off x="124202" y="2562188"/>
            <a:ext cx="8236333" cy="601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Body Level One…"/>
          <p:cNvSpPr txBox="1"/>
          <p:nvPr>
            <p:ph type="body" idx="1"/>
          </p:nvPr>
        </p:nvSpPr>
        <p:spPr>
          <a:xfrm>
            <a:off x="187098" y="757161"/>
            <a:ext cx="8067340" cy="5777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/>
          <p:nvPr>
            <p:ph type="sldNum" sz="quarter" idx="2"/>
          </p:nvPr>
        </p:nvSpPr>
        <p:spPr>
          <a:xfrm>
            <a:off x="8784713" y="6608568"/>
            <a:ext cx="258621" cy="248302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</p:sldLayoutIdLst>
  <p:transition xmlns:p14="http://schemas.microsoft.com/office/powerpoint/2010/main" spd="med" advClick="1"/>
  <p:txStyles>
    <p:titleStyle>
      <a:lvl1pPr marL="0" marR="0" indent="0" algn="ctr" defTabSz="603504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200" u="none">
          <a:solidFill>
            <a:srgbClr val="333192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603504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200" u="none">
          <a:solidFill>
            <a:srgbClr val="333192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603504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200" u="none">
          <a:solidFill>
            <a:srgbClr val="333192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603504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200" u="none">
          <a:solidFill>
            <a:srgbClr val="333192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603504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200" u="none">
          <a:solidFill>
            <a:srgbClr val="333192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603504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200" u="none">
          <a:solidFill>
            <a:srgbClr val="333192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603504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200" u="none">
          <a:solidFill>
            <a:srgbClr val="333192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603504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200" u="none">
          <a:solidFill>
            <a:srgbClr val="333192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603504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200" u="none">
          <a:solidFill>
            <a:srgbClr val="333192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146956" marR="0" indent="-146956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19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597157" marR="0" indent="-139957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19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045027" marR="0" indent="-130627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19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528353" marR="0" indent="-156753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19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1985553" marR="0" indent="-156753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19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503170" marR="0" indent="-21717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19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2960370" marR="0" indent="-21717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19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417568" marR="0" indent="-217166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19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3874768" marR="0" indent="-217168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19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MAT WYSTĄPIENIA"/>
          <p:cNvSpPr txBox="1"/>
          <p:nvPr>
            <p:ph type="title"/>
          </p:nvPr>
        </p:nvSpPr>
        <p:spPr>
          <a:xfrm>
            <a:off x="118007" y="2562188"/>
            <a:ext cx="8236333" cy="601551"/>
          </a:xfrm>
          <a:prstGeom prst="rect">
            <a:avLst/>
          </a:prstGeom>
        </p:spPr>
        <p:txBody>
          <a:bodyPr/>
          <a:lstStyle/>
          <a:p>
            <a:pPr/>
            <a:r>
              <a:t>TEMAT WYSTĄPIENIA</a:t>
            </a:r>
          </a:p>
        </p:txBody>
      </p:sp>
      <p:pic>
        <p:nvPicPr>
          <p:cNvPr id="63" name="Artboard 1@4x.png" descr="Artboard 1@4x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97242" y="206343"/>
            <a:ext cx="5877862" cy="1913764"/>
          </a:xfrm>
          <a:prstGeom prst="rect">
            <a:avLst/>
          </a:prstGeom>
          <a:ln w="12700">
            <a:miter lim="400000"/>
          </a:ln>
        </p:spPr>
      </p:pic>
      <p:sp>
        <p:nvSpPr>
          <p:cNvPr id="64" name="Prostokąt 2"/>
          <p:cNvSpPr txBox="1"/>
          <p:nvPr/>
        </p:nvSpPr>
        <p:spPr>
          <a:xfrm>
            <a:off x="1075906" y="4356725"/>
            <a:ext cx="6320534" cy="10543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b="1" sz="2000">
                <a:solidFill>
                  <a:srgbClr val="333192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Autor tematu:</a:t>
            </a:r>
          </a:p>
          <a:p>
            <a:pPr algn="ctr">
              <a:defRPr b="1" sz="2000">
                <a:solidFill>
                  <a:srgbClr val="333192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Imię Nazwisko</a:t>
            </a:r>
            <a:endParaRPr sz="2800"/>
          </a:p>
        </p:txBody>
      </p:sp>
      <p:sp>
        <p:nvSpPr>
          <p:cNvPr id="65" name="Prostokąt 2"/>
          <p:cNvSpPr txBox="1"/>
          <p:nvPr/>
        </p:nvSpPr>
        <p:spPr>
          <a:xfrm>
            <a:off x="1285253" y="6044258"/>
            <a:ext cx="5788962" cy="644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000">
                <a:solidFill>
                  <a:srgbClr val="333192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ZAKŁAD PRZETWÓRSTWA ZBÓŻ I PIEKARSTWA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Double-click to edit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8" name="Ciepło odpadow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Tytuł slajdu…</a:t>
            </a:r>
          </a:p>
        </p:txBody>
      </p:sp>
      <p:sp>
        <p:nvSpPr>
          <p:cNvPr id="69" name="Slide Number"/>
          <p:cNvSpPr txBox="1"/>
          <p:nvPr>
            <p:ph type="sldNum" sz="quarter" idx="2"/>
          </p:nvPr>
        </p:nvSpPr>
        <p:spPr>
          <a:xfrm>
            <a:off x="8772604" y="6536142"/>
            <a:ext cx="194252" cy="28079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Number"/>
          <p:cNvSpPr txBox="1"/>
          <p:nvPr>
            <p:ph type="sldNum" sz="quarter" idx="2"/>
          </p:nvPr>
        </p:nvSpPr>
        <p:spPr>
          <a:xfrm>
            <a:off x="8808992" y="6542134"/>
            <a:ext cx="181379" cy="24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72" name="Double-click to edit"/>
          <p:cNvSpPr txBox="1"/>
          <p:nvPr>
            <p:ph type="body" idx="1"/>
          </p:nvPr>
        </p:nvSpPr>
        <p:spPr>
          <a:xfrm>
            <a:off x="190832" y="698500"/>
            <a:ext cx="8577748" cy="44196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3" name="Wykorzystanie wyników i spodziewane efekt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Tytuł slajdu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ZZ_stopka2.png" descr="ZZ_stopka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42567" y="4779926"/>
            <a:ext cx="5567900" cy="10165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Motyw pakietu Office">
  <a:themeElements>
    <a:clrScheme name="Motyw pakietu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Motyw pakietu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Motyw pakietu Office">
  <a:themeElements>
    <a:clrScheme name="Motyw pakietu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Motyw pakietu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