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84" r:id="rId3"/>
    <p:sldId id="294" r:id="rId4"/>
    <p:sldId id="295"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189"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B5B"/>
    <a:srgbClr val="656E7C"/>
    <a:srgbClr val="ABA59C"/>
    <a:srgbClr val="006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03"/>
  </p:normalViewPr>
  <p:slideViewPr>
    <p:cSldViewPr snapToGrid="0" snapToObjects="1" showGuides="1">
      <p:cViewPr varScale="1">
        <p:scale>
          <a:sx n="203" d="100"/>
          <a:sy n="203" d="100"/>
        </p:scale>
        <p:origin x="1920" y="176"/>
      </p:cViewPr>
      <p:guideLst>
        <p:guide orient="horz" pos="2160"/>
        <p:guide pos="189"/>
        <p:guide pos="39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1143000" y="685800"/>
            <a:ext cx="4572000" cy="3429000"/>
          </a:xfrm>
          <a:prstGeom prst="rect">
            <a:avLst/>
          </a:prstGeom>
        </p:spPr>
        <p:txBody>
          <a:bodyPr/>
          <a:lstStyle/>
          <a:p>
            <a:endParaRPr/>
          </a:p>
        </p:txBody>
      </p:sp>
      <p:sp>
        <p:nvSpPr>
          <p:cNvPr id="44" name="Shape 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Slajd tytułowy">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8D39EB1-1042-2444-AF09-6178429242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lajd tytułowy">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EAB4409-D4B6-AE46-AD7F-0A4239B44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a:extLst>
              <a:ext uri="{FF2B5EF4-FFF2-40B4-BE49-F238E27FC236}">
                <a16:creationId xmlns:a16="http://schemas.microsoft.com/office/drawing/2014/main" id="{10FD3AA5-5743-5A4D-AF33-9885C96B03C7}"/>
              </a:ext>
            </a:extLst>
          </p:cNvPr>
          <p:cNvSpPr txBox="1">
            <a:spLocks noGrp="1"/>
          </p:cNvSpPr>
          <p:nvPr>
            <p:ph type="sldNum" sz="quarter" idx="2"/>
          </p:nvPr>
        </p:nvSpPr>
        <p:spPr>
          <a:xfrm>
            <a:off x="11861414" y="6581775"/>
            <a:ext cx="243013" cy="246221"/>
          </a:xfrm>
          <a:prstGeom prst="rect">
            <a:avLst/>
          </a:prstGeom>
        </p:spPr>
        <p:txBody>
          <a:bodyPr/>
          <a:lstStyle>
            <a:lvl1pPr>
              <a:defRPr sz="1000">
                <a:solidFill>
                  <a:schemeClr val="bg1">
                    <a:lumMod val="65000"/>
                  </a:schemeClr>
                </a:solidFill>
              </a:defRPr>
            </a:lvl1pPr>
          </a:lstStyle>
          <a:p>
            <a:fld id="{86CB4B4D-7CA3-9044-876B-883B54F8677D}" type="slidenum">
              <a:rPr lang="en-PL" smtClean="0"/>
              <a:pPr/>
              <a:t>‹#›</a:t>
            </a:fld>
            <a:endParaRPr lang="en-PL" dirty="0"/>
          </a:p>
        </p:txBody>
      </p:sp>
    </p:spTree>
    <p:extLst>
      <p:ext uri="{BB962C8B-B14F-4D97-AF65-F5344CB8AC3E}">
        <p14:creationId xmlns:p14="http://schemas.microsoft.com/office/powerpoint/2010/main" val="70562440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0_tlo_03.jpg" descr="0_tlo_03.jpg"/>
          <p:cNvPicPr>
            <a:picLocks noChangeAspect="1"/>
          </p:cNvPicPr>
          <p:nvPr/>
        </p:nvPicPr>
        <p:blipFill>
          <a:blip r:embed="rId4"/>
          <a:stretch>
            <a:fillRect/>
          </a:stretch>
        </p:blipFill>
        <p:spPr>
          <a:xfrm>
            <a:off x="0" y="0"/>
            <a:ext cx="12192000" cy="6858000"/>
          </a:xfrm>
          <a:prstGeom prst="rect">
            <a:avLst/>
          </a:prstGeom>
          <a:ln w="12700">
            <a:miter lim="400000"/>
          </a:ln>
        </p:spPr>
      </p:pic>
      <p:sp>
        <p:nvSpPr>
          <p:cNvPr id="3"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844476" y="6160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3" Type="http://schemas.openxmlformats.org/officeDocument/2006/relationships/image" Target="../media/image7.pn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g"/><Relationship Id="rId2" Type="http://schemas.openxmlformats.org/officeDocument/2006/relationships/image" Target="../media/image6.png"/><Relationship Id="rId16"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p:cNvSpPr/>
          <p:nvPr/>
        </p:nvSpPr>
        <p:spPr>
          <a:xfrm>
            <a:off x="1027012" y="2773856"/>
            <a:ext cx="10137976" cy="1891077"/>
          </a:xfrm>
          <a:prstGeom prst="rect">
            <a:avLst/>
          </a:prstGeom>
          <a:gradFill>
            <a:gsLst>
              <a:gs pos="0">
                <a:srgbClr val="006145"/>
              </a:gs>
              <a:gs pos="100000">
                <a:srgbClr val="009C27">
                  <a:alpha val="60917"/>
                </a:srgbClr>
              </a:gs>
            </a:gsLst>
          </a:gradFill>
          <a:ln w="12700">
            <a:miter lim="400000"/>
          </a:ln>
        </p:spPr>
        <p:txBody>
          <a:bodyPr lIns="45719" rIns="45719" anchor="ctr"/>
          <a:lstStyle/>
          <a:p>
            <a:pPr algn="ctr">
              <a:defRPr>
                <a:solidFill>
                  <a:srgbClr val="FFFFFF"/>
                </a:solidFill>
              </a:defRPr>
            </a:pPr>
            <a:endParaRPr/>
          </a:p>
        </p:txBody>
      </p:sp>
      <p:sp>
        <p:nvSpPr>
          <p:cNvPr id="50" name="Prof. dr hab. Zbigniew J. Dolatowski"/>
          <p:cNvSpPr txBox="1"/>
          <p:nvPr/>
        </p:nvSpPr>
        <p:spPr>
          <a:xfrm>
            <a:off x="4078206" y="5011903"/>
            <a:ext cx="360651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fontAlgn="base"/>
            <a:r>
              <a:rPr lang="en-GB" sz="2000" dirty="0">
                <a:solidFill>
                  <a:srgbClr val="656E7C"/>
                </a:solidFill>
              </a:rPr>
              <a:t>Prof. </a:t>
            </a:r>
            <a:r>
              <a:rPr lang="en-GB" sz="2000" b="1" dirty="0">
                <a:solidFill>
                  <a:srgbClr val="656E7C"/>
                </a:solidFill>
              </a:rPr>
              <a:t>Artur Hugo </a:t>
            </a:r>
            <a:r>
              <a:rPr lang="en-GB" sz="2000" b="1" dirty="0" err="1">
                <a:solidFill>
                  <a:srgbClr val="656E7C"/>
                </a:solidFill>
              </a:rPr>
              <a:t>Świergiel</a:t>
            </a:r>
            <a:r>
              <a:rPr lang="en-GB" sz="2000" dirty="0">
                <a:solidFill>
                  <a:srgbClr val="656E7C"/>
                </a:solidFill>
              </a:rPr>
              <a:t>, Ph.D.</a:t>
            </a:r>
            <a:br>
              <a:rPr lang="en-GB" sz="2000" dirty="0">
                <a:solidFill>
                  <a:srgbClr val="656E7C"/>
                </a:solidFill>
              </a:rPr>
            </a:br>
            <a:r>
              <a:rPr lang="en-GB" sz="2000" dirty="0">
                <a:solidFill>
                  <a:srgbClr val="656E7C"/>
                </a:solidFill>
              </a:rPr>
              <a:t>Director of the Institute</a:t>
            </a:r>
          </a:p>
        </p:txBody>
      </p:sp>
      <p:pic>
        <p:nvPicPr>
          <p:cNvPr id="51" name="Image" descr="Image"/>
          <p:cNvPicPr>
            <a:picLocks noChangeAspect="1"/>
          </p:cNvPicPr>
          <p:nvPr/>
        </p:nvPicPr>
        <p:blipFill>
          <a:blip r:embed="rId2"/>
          <a:srcRect b="50435"/>
          <a:stretch>
            <a:fillRect/>
          </a:stretch>
        </p:blipFill>
        <p:spPr>
          <a:xfrm>
            <a:off x="454216" y="2765376"/>
            <a:ext cx="512038" cy="1899557"/>
          </a:xfrm>
          <a:prstGeom prst="rect">
            <a:avLst/>
          </a:prstGeom>
          <a:ln w="12700">
            <a:miter lim="400000"/>
          </a:ln>
        </p:spPr>
      </p:pic>
      <p:sp>
        <p:nvSpPr>
          <p:cNvPr id="2" name="TextBox 1">
            <a:extLst>
              <a:ext uri="{FF2B5EF4-FFF2-40B4-BE49-F238E27FC236}">
                <a16:creationId xmlns:a16="http://schemas.microsoft.com/office/drawing/2014/main" id="{AF6C2A68-6732-1D4B-BAE1-DE4D9192DABB}"/>
              </a:ext>
            </a:extLst>
          </p:cNvPr>
          <p:cNvSpPr txBox="1"/>
          <p:nvPr/>
        </p:nvSpPr>
        <p:spPr>
          <a:xfrm>
            <a:off x="1241768" y="2956732"/>
            <a:ext cx="9615714" cy="1292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l-PL" sz="4200" b="1" dirty="0" err="1">
                <a:solidFill>
                  <a:schemeClr val="bg1"/>
                </a:solidFill>
              </a:rPr>
              <a:t>Title</a:t>
            </a:r>
            <a:r>
              <a:rPr lang="pl-PL" sz="4200" b="1" dirty="0">
                <a:solidFill>
                  <a:schemeClr val="bg1"/>
                </a:solidFill>
              </a:rPr>
              <a:t> of </a:t>
            </a:r>
            <a:r>
              <a:rPr lang="pl-PL" sz="4200" b="1" dirty="0" err="1">
                <a:solidFill>
                  <a:schemeClr val="bg1"/>
                </a:solidFill>
              </a:rPr>
              <a:t>presentation</a:t>
            </a:r>
            <a:br>
              <a:rPr lang="pl-PL" sz="4200" b="1" dirty="0">
                <a:solidFill>
                  <a:schemeClr val="bg1"/>
                </a:solidFill>
              </a:rPr>
            </a:br>
            <a:r>
              <a:rPr lang="pl-PL" sz="3600" dirty="0">
                <a:solidFill>
                  <a:schemeClr val="bg1"/>
                </a:solidFill>
              </a:rPr>
              <a:t>SUBTITLE</a:t>
            </a:r>
          </a:p>
        </p:txBody>
      </p:sp>
      <p:pic>
        <p:nvPicPr>
          <p:cNvPr id="7" name="IBPRS_logo_DAB_ENG.png" descr="IBPRS_logo_DAB_ENG.png">
            <a:extLst>
              <a:ext uri="{FF2B5EF4-FFF2-40B4-BE49-F238E27FC236}">
                <a16:creationId xmlns:a16="http://schemas.microsoft.com/office/drawing/2014/main" id="{10827D0A-2D02-6342-9C4D-FCE96413E395}"/>
              </a:ext>
            </a:extLst>
          </p:cNvPr>
          <p:cNvPicPr>
            <a:picLocks noChangeAspect="1"/>
          </p:cNvPicPr>
          <p:nvPr/>
        </p:nvPicPr>
        <p:blipFill>
          <a:blip r:embed="rId3"/>
          <a:stretch>
            <a:fillRect/>
          </a:stretch>
        </p:blipFill>
        <p:spPr>
          <a:xfrm>
            <a:off x="1803257" y="68837"/>
            <a:ext cx="8585485" cy="279645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adra IBPRS.png" descr="kadra IBPRS.png">
            <a:extLst>
              <a:ext uri="{FF2B5EF4-FFF2-40B4-BE49-F238E27FC236}">
                <a16:creationId xmlns:a16="http://schemas.microsoft.com/office/drawing/2014/main" id="{FC4D5224-AE41-304E-949A-A47251447E8D}"/>
              </a:ext>
            </a:extLst>
          </p:cNvPr>
          <p:cNvPicPr>
            <a:picLocks noChangeAspect="1"/>
          </p:cNvPicPr>
          <p:nvPr/>
        </p:nvPicPr>
        <p:blipFill>
          <a:blip r:embed="rId2"/>
          <a:stretch>
            <a:fillRect/>
          </a:stretch>
        </p:blipFill>
        <p:spPr>
          <a:xfrm>
            <a:off x="-6044395" y="3100192"/>
            <a:ext cx="2623679" cy="2645079"/>
          </a:xfrm>
          <a:prstGeom prst="rect">
            <a:avLst/>
          </a:prstGeom>
          <a:ln w="12700">
            <a:miter lim="400000"/>
          </a:ln>
        </p:spPr>
      </p:pic>
      <p:sp>
        <p:nvSpPr>
          <p:cNvPr id="4" name="TextBox 3">
            <a:extLst>
              <a:ext uri="{FF2B5EF4-FFF2-40B4-BE49-F238E27FC236}">
                <a16:creationId xmlns:a16="http://schemas.microsoft.com/office/drawing/2014/main" id="{AFD133FB-F7BC-604C-BC47-D39802273C87}"/>
              </a:ext>
            </a:extLst>
          </p:cNvPr>
          <p:cNvSpPr txBox="1"/>
          <p:nvPr/>
        </p:nvSpPr>
        <p:spPr>
          <a:xfrm>
            <a:off x="300038" y="323290"/>
            <a:ext cx="315088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l-PL" sz="2400" b="1" dirty="0" err="1">
                <a:solidFill>
                  <a:srgbClr val="3D4B5B"/>
                </a:solidFill>
              </a:rPr>
              <a:t>Locations</a:t>
            </a:r>
            <a:r>
              <a:rPr lang="pl-PL" sz="2400" b="1" dirty="0">
                <a:solidFill>
                  <a:srgbClr val="3D4B5B"/>
                </a:solidFill>
              </a:rPr>
              <a:t>:</a:t>
            </a:r>
            <a:endParaRPr kumimoji="0" lang="en-PL" sz="2400" b="1" i="0" u="none" strike="noStrike" cap="none" spc="0" normalizeH="0" baseline="0" dirty="0">
              <a:ln>
                <a:noFill/>
              </a:ln>
              <a:solidFill>
                <a:srgbClr val="3D4B5B"/>
              </a:solidFill>
              <a:effectLst/>
              <a:uFillTx/>
              <a:latin typeface="+mj-lt"/>
              <a:ea typeface="+mj-ea"/>
              <a:cs typeface="+mj-cs"/>
              <a:sym typeface="Calibri"/>
            </a:endParaRPr>
          </a:p>
        </p:txBody>
      </p:sp>
      <p:pic>
        <p:nvPicPr>
          <p:cNvPr id="9" name="Picture 8" descr="A black and white image of a person's face&#10;&#10;Description automatically generated with low confidence">
            <a:extLst>
              <a:ext uri="{FF2B5EF4-FFF2-40B4-BE49-F238E27FC236}">
                <a16:creationId xmlns:a16="http://schemas.microsoft.com/office/drawing/2014/main" id="{750611A9-9AE9-914E-BA6A-AE1B82CFA344}"/>
              </a:ext>
            </a:extLst>
          </p:cNvPr>
          <p:cNvPicPr>
            <a:picLocks noChangeAspect="1"/>
          </p:cNvPicPr>
          <p:nvPr/>
        </p:nvPicPr>
        <p:blipFill rotWithShape="1">
          <a:blip r:embed="rId3">
            <a:extLst>
              <a:ext uri="{28A0092B-C50C-407E-A947-70E740481C1C}">
                <a14:useLocalDpi xmlns:a14="http://schemas.microsoft.com/office/drawing/2010/main" val="0"/>
              </a:ext>
            </a:extLst>
          </a:blip>
          <a:srcRect l="29909" t="32218" r="23721" b="11323"/>
          <a:stretch/>
        </p:blipFill>
        <p:spPr>
          <a:xfrm>
            <a:off x="274693" y="1309484"/>
            <a:ext cx="5980057" cy="5460834"/>
          </a:xfrm>
          <a:prstGeom prst="rect">
            <a:avLst/>
          </a:prstGeom>
        </p:spPr>
      </p:pic>
      <p:sp>
        <p:nvSpPr>
          <p:cNvPr id="11" name="pole tekstowe 7">
            <a:extLst>
              <a:ext uri="{FF2B5EF4-FFF2-40B4-BE49-F238E27FC236}">
                <a16:creationId xmlns:a16="http://schemas.microsoft.com/office/drawing/2014/main" id="{7762A3CD-7712-F74D-8AA4-EE67622A73CA}"/>
              </a:ext>
            </a:extLst>
          </p:cNvPr>
          <p:cNvSpPr txBox="1"/>
          <p:nvPr/>
        </p:nvSpPr>
        <p:spPr>
          <a:xfrm>
            <a:off x="6589690" y="779185"/>
            <a:ext cx="4107604" cy="2587888"/>
          </a:xfrm>
          <a:prstGeom prst="rect">
            <a:avLst/>
          </a:prstGeom>
          <a:noFill/>
          <a:ln w="50800" cmpd="dbl">
            <a:noFill/>
          </a:ln>
        </p:spPr>
        <p:txBody>
          <a:bodyPr wrap="square" rtlCol="0">
            <a:spAutoFit/>
          </a:bodyPr>
          <a:lstStyle/>
          <a:p>
            <a:pPr>
              <a:spcAft>
                <a:spcPts val="500"/>
              </a:spcAft>
            </a:pPr>
            <a:r>
              <a:rPr lang="pl-PL" b="1" dirty="0" err="1">
                <a:solidFill>
                  <a:srgbClr val="3D4B5B"/>
                </a:solidFill>
                <a:latin typeface="Calibri" panose="020F0502020204030204" pitchFamily="34" charset="0"/>
                <a:cs typeface="Calibri" panose="020F0502020204030204" pitchFamily="34" charset="0"/>
              </a:rPr>
              <a:t>Departments</a:t>
            </a:r>
            <a:r>
              <a:rPr lang="pl-PL" b="1" dirty="0">
                <a:solidFill>
                  <a:srgbClr val="3D4B5B"/>
                </a:solidFill>
                <a:latin typeface="Calibri" panose="020F0502020204030204" pitchFamily="34" charset="0"/>
                <a:cs typeface="Calibri" panose="020F0502020204030204" pitchFamily="34" charset="0"/>
              </a:rPr>
              <a:t> </a:t>
            </a:r>
            <a:r>
              <a:rPr lang="pl-PL" b="1" dirty="0" err="1">
                <a:solidFill>
                  <a:srgbClr val="3D4B5B"/>
                </a:solidFill>
                <a:latin typeface="Calibri" panose="020F0502020204030204" pitchFamily="34" charset="0"/>
                <a:cs typeface="Calibri" panose="020F0502020204030204" pitchFamily="34" charset="0"/>
              </a:rPr>
              <a:t>in</a:t>
            </a:r>
            <a:r>
              <a:rPr lang="pl-PL" b="1" dirty="0">
                <a:solidFill>
                  <a:srgbClr val="3D4B5B"/>
                </a:solidFill>
                <a:latin typeface="Calibri" panose="020F0502020204030204" pitchFamily="34" charset="0"/>
                <a:cs typeface="Calibri" panose="020F0502020204030204" pitchFamily="34" charset="0"/>
              </a:rPr>
              <a:t> Warsaw:</a:t>
            </a:r>
          </a:p>
          <a:p>
            <a:pPr marL="180975" indent="-176213">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Food Analysis</a:t>
            </a:r>
          </a:p>
          <a:p>
            <a:pPr marL="180975" indent="-176213">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Fermentation</a:t>
            </a:r>
            <a:r>
              <a:rPr lang="pl-PL" sz="1400" dirty="0">
                <a:solidFill>
                  <a:srgbClr val="3D4B5B"/>
                </a:solidFill>
                <a:latin typeface="Calibri" panose="020F0502020204030204" pitchFamily="34" charset="0"/>
                <a:cs typeface="Calibri" panose="020F0502020204030204" pitchFamily="34" charset="0"/>
              </a:rPr>
              <a:t> Technology</a:t>
            </a:r>
          </a:p>
          <a:p>
            <a:pPr marL="180975" indent="-176213">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Department</a:t>
            </a:r>
            <a:r>
              <a:rPr lang="pl-PL" sz="1400" dirty="0">
                <a:solidFill>
                  <a:srgbClr val="3D4B5B"/>
                </a:solidFill>
                <a:latin typeface="Calibri" panose="020F0502020204030204" pitchFamily="34" charset="0"/>
                <a:cs typeface="Calibri" panose="020F0502020204030204" pitchFamily="34" charset="0"/>
              </a:rPr>
              <a:t> of </a:t>
            </a:r>
            <a:r>
              <a:rPr lang="pl-PL" sz="1400" dirty="0" err="1">
                <a:solidFill>
                  <a:srgbClr val="3D4B5B"/>
                </a:solidFill>
                <a:latin typeface="Calibri" panose="020F0502020204030204" pitchFamily="34" charset="0"/>
                <a:cs typeface="Calibri" panose="020F0502020204030204" pitchFamily="34" charset="0"/>
              </a:rPr>
              <a:t>Microbiology</a:t>
            </a:r>
            <a:endParaRPr lang="pl-PL" sz="1400" dirty="0">
              <a:solidFill>
                <a:srgbClr val="3D4B5B"/>
              </a:solidFill>
              <a:latin typeface="Calibri" panose="020F0502020204030204" pitchFamily="34" charset="0"/>
              <a:cs typeface="Calibri" panose="020F0502020204030204" pitchFamily="34" charset="0"/>
            </a:endParaRPr>
          </a:p>
          <a:p>
            <a:pPr marL="180975" indent="-176213">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Laboratory</a:t>
            </a:r>
            <a:r>
              <a:rPr lang="pl-PL" sz="1400" dirty="0">
                <a:solidFill>
                  <a:srgbClr val="3D4B5B"/>
                </a:solidFill>
                <a:latin typeface="Calibri" panose="020F0502020204030204" pitchFamily="34" charset="0"/>
                <a:cs typeface="Calibri" panose="020F0502020204030204" pitchFamily="34" charset="0"/>
              </a:rPr>
              <a:t> of </a:t>
            </a:r>
            <a:r>
              <a:rPr lang="pl-PL" sz="1400" dirty="0" err="1">
                <a:solidFill>
                  <a:srgbClr val="3D4B5B"/>
                </a:solidFill>
                <a:latin typeface="Calibri" panose="020F0502020204030204" pitchFamily="34" charset="0"/>
                <a:cs typeface="Calibri" panose="020F0502020204030204" pitchFamily="34" charset="0"/>
              </a:rPr>
              <a:t>Biotechnology</a:t>
            </a:r>
            <a:r>
              <a:rPr lang="pl-PL" sz="1400" dirty="0">
                <a:solidFill>
                  <a:srgbClr val="3D4B5B"/>
                </a:solidFill>
                <a:latin typeface="Calibri" panose="020F0502020204030204" pitchFamily="34" charset="0"/>
                <a:cs typeface="Calibri" panose="020F0502020204030204" pitchFamily="34" charset="0"/>
              </a:rPr>
              <a:t> and </a:t>
            </a:r>
            <a:r>
              <a:rPr lang="pl-PL" sz="1400" dirty="0" err="1">
                <a:solidFill>
                  <a:srgbClr val="3D4B5B"/>
                </a:solidFill>
                <a:latin typeface="Calibri" panose="020F0502020204030204" pitchFamily="34" charset="0"/>
                <a:cs typeface="Calibri" panose="020F0502020204030204" pitchFamily="34" charset="0"/>
              </a:rPr>
              <a:t>Molecular</a:t>
            </a:r>
            <a:r>
              <a:rPr lang="pl-PL" sz="1400" dirty="0">
                <a:solidFill>
                  <a:srgbClr val="3D4B5B"/>
                </a:solidFill>
                <a:latin typeface="Calibri" panose="020F0502020204030204" pitchFamily="34" charset="0"/>
                <a:cs typeface="Calibri" panose="020F0502020204030204" pitchFamily="34" charset="0"/>
              </a:rPr>
              <a:t> Engineering</a:t>
            </a:r>
          </a:p>
          <a:p>
            <a:pPr marL="180975" indent="-176213">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Inter-</a:t>
            </a:r>
            <a:r>
              <a:rPr lang="pl-PL" sz="1400" dirty="0" err="1">
                <a:solidFill>
                  <a:srgbClr val="3D4B5B"/>
                </a:solidFill>
                <a:latin typeface="Calibri" panose="020F0502020204030204" pitchFamily="34" charset="0"/>
                <a:cs typeface="Calibri" panose="020F0502020204030204" pitchFamily="34" charset="0"/>
              </a:rPr>
              <a:t>department</a:t>
            </a: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Group</a:t>
            </a:r>
            <a:r>
              <a:rPr lang="pl-PL" sz="1400" dirty="0">
                <a:solidFill>
                  <a:srgbClr val="3D4B5B"/>
                </a:solidFill>
                <a:latin typeface="Calibri" panose="020F0502020204030204" pitchFamily="34" charset="0"/>
                <a:cs typeface="Calibri" panose="020F0502020204030204" pitchFamily="34" charset="0"/>
              </a:rPr>
              <a:t> for </a:t>
            </a:r>
            <a:r>
              <a:rPr lang="pl-PL" sz="1400" dirty="0" err="1">
                <a:solidFill>
                  <a:srgbClr val="3D4B5B"/>
                </a:solidFill>
                <a:latin typeface="Calibri" panose="020F0502020204030204" pitchFamily="34" charset="0"/>
                <a:cs typeface="Calibri" panose="020F0502020204030204" pitchFamily="34" charset="0"/>
              </a:rPr>
              <a:t>Feed</a:t>
            </a:r>
            <a:r>
              <a:rPr lang="pl-PL" sz="1400" dirty="0">
                <a:solidFill>
                  <a:srgbClr val="3D4B5B"/>
                </a:solidFill>
                <a:latin typeface="Calibri" panose="020F0502020204030204" pitchFamily="34" charset="0"/>
                <a:cs typeface="Calibri" panose="020F0502020204030204" pitchFamily="34" charset="0"/>
              </a:rPr>
              <a:t> and Food Law</a:t>
            </a:r>
          </a:p>
          <a:p>
            <a:pPr marL="180975" indent="-176213">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Fruit</a:t>
            </a:r>
            <a:r>
              <a:rPr lang="pl-PL" sz="1400" dirty="0">
                <a:solidFill>
                  <a:srgbClr val="3D4B5B"/>
                </a:solidFill>
                <a:latin typeface="Calibri" panose="020F0502020204030204" pitchFamily="34" charset="0"/>
                <a:cs typeface="Calibri" panose="020F0502020204030204" pitchFamily="34" charset="0"/>
              </a:rPr>
              <a:t> and </a:t>
            </a:r>
            <a:r>
              <a:rPr lang="pl-PL" sz="1400" dirty="0" err="1">
                <a:solidFill>
                  <a:srgbClr val="3D4B5B"/>
                </a:solidFill>
                <a:latin typeface="Calibri" panose="020F0502020204030204" pitchFamily="34" charset="0"/>
                <a:cs typeface="Calibri" panose="020F0502020204030204" pitchFamily="34" charset="0"/>
              </a:rPr>
              <a:t>Vegetable</a:t>
            </a: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Product</a:t>
            </a:r>
            <a:r>
              <a:rPr lang="pl-PL" sz="1400" dirty="0">
                <a:solidFill>
                  <a:srgbClr val="3D4B5B"/>
                </a:solidFill>
                <a:latin typeface="Calibri" panose="020F0502020204030204" pitchFamily="34" charset="0"/>
                <a:cs typeface="Calibri" panose="020F0502020204030204" pitchFamily="34" charset="0"/>
              </a:rPr>
              <a:t> Technology</a:t>
            </a:r>
          </a:p>
          <a:p>
            <a:pPr marL="180975" indent="-176213">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Grain</a:t>
            </a: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Processing</a:t>
            </a:r>
            <a:r>
              <a:rPr lang="pl-PL" sz="1400" dirty="0">
                <a:solidFill>
                  <a:srgbClr val="3D4B5B"/>
                </a:solidFill>
                <a:latin typeface="Calibri" panose="020F0502020204030204" pitchFamily="34" charset="0"/>
                <a:cs typeface="Calibri" panose="020F0502020204030204" pitchFamily="34" charset="0"/>
              </a:rPr>
              <a:t> and </a:t>
            </a:r>
            <a:r>
              <a:rPr lang="pl-PL" sz="1400" dirty="0" err="1">
                <a:solidFill>
                  <a:srgbClr val="3D4B5B"/>
                </a:solidFill>
                <a:latin typeface="Calibri" panose="020F0502020204030204" pitchFamily="34" charset="0"/>
                <a:cs typeface="Calibri" panose="020F0502020204030204" pitchFamily="34" charset="0"/>
              </a:rPr>
              <a:t>Bakery</a:t>
            </a:r>
            <a:endParaRPr lang="pl-PL" sz="1400" dirty="0">
              <a:solidFill>
                <a:srgbClr val="3D4B5B"/>
              </a:solidFill>
              <a:latin typeface="Calibri" panose="020F0502020204030204" pitchFamily="34" charset="0"/>
              <a:cs typeface="Calibri" panose="020F0502020204030204" pitchFamily="34" charset="0"/>
            </a:endParaRPr>
          </a:p>
          <a:p>
            <a:pPr marL="180975" indent="-176213">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Meat</a:t>
            </a:r>
            <a:r>
              <a:rPr lang="pl-PL" sz="1400" dirty="0">
                <a:solidFill>
                  <a:srgbClr val="3D4B5B"/>
                </a:solidFill>
                <a:latin typeface="Calibri" panose="020F0502020204030204" pitchFamily="34" charset="0"/>
                <a:cs typeface="Calibri" panose="020F0502020204030204" pitchFamily="34" charset="0"/>
              </a:rPr>
              <a:t> and </a:t>
            </a:r>
            <a:r>
              <a:rPr lang="pl-PL" sz="1400" dirty="0" err="1">
                <a:solidFill>
                  <a:srgbClr val="3D4B5B"/>
                </a:solidFill>
                <a:latin typeface="Calibri" panose="020F0502020204030204" pitchFamily="34" charset="0"/>
                <a:cs typeface="Calibri" panose="020F0502020204030204" pitchFamily="34" charset="0"/>
              </a:rPr>
              <a:t>Fat</a:t>
            </a:r>
            <a:r>
              <a:rPr lang="pl-PL" sz="1400" dirty="0">
                <a:solidFill>
                  <a:srgbClr val="3D4B5B"/>
                </a:solidFill>
                <a:latin typeface="Calibri" panose="020F0502020204030204" pitchFamily="34" charset="0"/>
                <a:cs typeface="Calibri" panose="020F0502020204030204" pitchFamily="34" charset="0"/>
              </a:rPr>
              <a:t> Technology</a:t>
            </a:r>
          </a:p>
          <a:p>
            <a:pPr marL="180975" indent="-176213">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Sugar</a:t>
            </a: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Department</a:t>
            </a:r>
            <a:endParaRPr lang="pl-PL" sz="1400" dirty="0">
              <a:solidFill>
                <a:srgbClr val="3D4B5B"/>
              </a:solidFill>
              <a:latin typeface="Calibri" panose="020F0502020204030204" pitchFamily="34" charset="0"/>
              <a:cs typeface="Calibri" panose="020F0502020204030204" pitchFamily="34" charset="0"/>
            </a:endParaRPr>
          </a:p>
        </p:txBody>
      </p:sp>
      <p:sp>
        <p:nvSpPr>
          <p:cNvPr id="12" name="pole tekstowe 9">
            <a:extLst>
              <a:ext uri="{FF2B5EF4-FFF2-40B4-BE49-F238E27FC236}">
                <a16:creationId xmlns:a16="http://schemas.microsoft.com/office/drawing/2014/main" id="{5AE999FA-DE09-3247-92D3-030ABE390EA2}"/>
              </a:ext>
            </a:extLst>
          </p:cNvPr>
          <p:cNvSpPr txBox="1"/>
          <p:nvPr/>
        </p:nvSpPr>
        <p:spPr>
          <a:xfrm>
            <a:off x="6664845" y="4651035"/>
            <a:ext cx="4984359" cy="864339"/>
          </a:xfrm>
          <a:prstGeom prst="rect">
            <a:avLst/>
          </a:prstGeom>
          <a:noFill/>
          <a:ln w="25400" cmpd="dbl">
            <a:noFill/>
          </a:ln>
        </p:spPr>
        <p:txBody>
          <a:bodyPr wrap="square" rtlCol="0">
            <a:spAutoFit/>
          </a:bodyPr>
          <a:lstStyle/>
          <a:p>
            <a:pPr>
              <a:spcAft>
                <a:spcPts val="500"/>
              </a:spcAft>
            </a:pPr>
            <a:r>
              <a:rPr lang="pl-PL" b="1" dirty="0" err="1">
                <a:solidFill>
                  <a:srgbClr val="3D4B5B"/>
                </a:solidFill>
                <a:latin typeface="Calibri" panose="020F0502020204030204" pitchFamily="34" charset="0"/>
                <a:cs typeface="Calibri" panose="020F0502020204030204" pitchFamily="34" charset="0"/>
              </a:rPr>
              <a:t>Departments</a:t>
            </a:r>
            <a:r>
              <a:rPr lang="pl-PL" b="1" dirty="0">
                <a:solidFill>
                  <a:srgbClr val="3D4B5B"/>
                </a:solidFill>
                <a:latin typeface="Calibri" panose="020F0502020204030204" pitchFamily="34" charset="0"/>
                <a:cs typeface="Calibri" panose="020F0502020204030204" pitchFamily="34" charset="0"/>
              </a:rPr>
              <a:t> in Łódź:</a:t>
            </a:r>
          </a:p>
          <a:p>
            <a:pPr marL="133350" indent="-128588">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Department</a:t>
            </a:r>
            <a:r>
              <a:rPr lang="pl-PL" sz="1400" dirty="0">
                <a:solidFill>
                  <a:srgbClr val="3D4B5B"/>
                </a:solidFill>
                <a:latin typeface="Calibri" panose="020F0502020204030204" pitchFamily="34" charset="0"/>
                <a:cs typeface="Calibri" panose="020F0502020204030204" pitchFamily="34" charset="0"/>
              </a:rPr>
              <a:t> of Food </a:t>
            </a:r>
            <a:r>
              <a:rPr lang="pl-PL" sz="1400" dirty="0" err="1">
                <a:solidFill>
                  <a:srgbClr val="3D4B5B"/>
                </a:solidFill>
                <a:latin typeface="Calibri" panose="020F0502020204030204" pitchFamily="34" charset="0"/>
                <a:cs typeface="Calibri" panose="020F0502020204030204" pitchFamily="34" charset="0"/>
              </a:rPr>
              <a:t>Quality</a:t>
            </a:r>
            <a:endParaRPr lang="pl-PL" sz="1400" dirty="0">
              <a:solidFill>
                <a:srgbClr val="3D4B5B"/>
              </a:solidFill>
              <a:latin typeface="Calibri" panose="020F0502020204030204" pitchFamily="34" charset="0"/>
              <a:cs typeface="Calibri" panose="020F0502020204030204" pitchFamily="34" charset="0"/>
            </a:endParaRPr>
          </a:p>
          <a:p>
            <a:pPr marL="133350" indent="-128588">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 </a:t>
            </a:r>
            <a:r>
              <a:rPr lang="pl-PL" sz="1400" dirty="0" err="1">
                <a:solidFill>
                  <a:srgbClr val="3D4B5B"/>
                </a:solidFill>
                <a:latin typeface="Calibri" panose="020F0502020204030204" pitchFamily="34" charset="0"/>
                <a:cs typeface="Calibri" panose="020F0502020204030204" pitchFamily="34" charset="0"/>
              </a:rPr>
              <a:t>Department</a:t>
            </a:r>
            <a:r>
              <a:rPr lang="pl-PL" sz="1400" dirty="0">
                <a:solidFill>
                  <a:srgbClr val="3D4B5B"/>
                </a:solidFill>
                <a:latin typeface="Calibri" panose="020F0502020204030204" pitchFamily="34" charset="0"/>
                <a:cs typeface="Calibri" panose="020F0502020204030204" pitchFamily="34" charset="0"/>
              </a:rPr>
              <a:t> of </a:t>
            </a:r>
            <a:r>
              <a:rPr lang="pl-PL" sz="1400" dirty="0" err="1">
                <a:solidFill>
                  <a:srgbClr val="3D4B5B"/>
                </a:solidFill>
                <a:latin typeface="Calibri" panose="020F0502020204030204" pitchFamily="34" charset="0"/>
                <a:cs typeface="Calibri" panose="020F0502020204030204" pitchFamily="34" charset="0"/>
              </a:rPr>
              <a:t>Refrigeration</a:t>
            </a:r>
            <a:r>
              <a:rPr lang="pl-PL" sz="1400" dirty="0">
                <a:solidFill>
                  <a:srgbClr val="3D4B5B"/>
                </a:solidFill>
                <a:latin typeface="Calibri" panose="020F0502020204030204" pitchFamily="34" charset="0"/>
                <a:cs typeface="Calibri" panose="020F0502020204030204" pitchFamily="34" charset="0"/>
              </a:rPr>
              <a:t> Technology and </a:t>
            </a:r>
            <a:r>
              <a:rPr lang="pl-PL" sz="1400" dirty="0" err="1">
                <a:solidFill>
                  <a:srgbClr val="3D4B5B"/>
                </a:solidFill>
                <a:latin typeface="Calibri" panose="020F0502020204030204" pitchFamily="34" charset="0"/>
                <a:cs typeface="Calibri" panose="020F0502020204030204" pitchFamily="34" charset="0"/>
              </a:rPr>
              <a:t>Technique</a:t>
            </a:r>
            <a:endParaRPr lang="pl-PL" sz="1400" dirty="0">
              <a:solidFill>
                <a:srgbClr val="3D4B5B"/>
              </a:solidFill>
              <a:latin typeface="Calibri" panose="020F0502020204030204" pitchFamily="34" charset="0"/>
              <a:cs typeface="Calibri" panose="020F0502020204030204" pitchFamily="34" charset="0"/>
            </a:endParaRPr>
          </a:p>
        </p:txBody>
      </p:sp>
      <p:sp>
        <p:nvSpPr>
          <p:cNvPr id="13" name="pole tekstowe 11">
            <a:extLst>
              <a:ext uri="{FF2B5EF4-FFF2-40B4-BE49-F238E27FC236}">
                <a16:creationId xmlns:a16="http://schemas.microsoft.com/office/drawing/2014/main" id="{01B1176F-C952-5644-AECA-C662040B32FD}"/>
              </a:ext>
            </a:extLst>
          </p:cNvPr>
          <p:cNvSpPr txBox="1"/>
          <p:nvPr/>
        </p:nvSpPr>
        <p:spPr>
          <a:xfrm>
            <a:off x="6664846" y="5699606"/>
            <a:ext cx="3672408" cy="648896"/>
          </a:xfrm>
          <a:prstGeom prst="rect">
            <a:avLst/>
          </a:prstGeom>
          <a:noFill/>
          <a:ln w="25400" cmpd="dbl">
            <a:noFill/>
          </a:ln>
        </p:spPr>
        <p:txBody>
          <a:bodyPr wrap="square" rtlCol="0">
            <a:spAutoFit/>
          </a:bodyPr>
          <a:lstStyle/>
          <a:p>
            <a:pPr>
              <a:spcAft>
                <a:spcPts val="500"/>
              </a:spcAft>
            </a:pPr>
            <a:r>
              <a:rPr lang="pl-PL" b="1" dirty="0">
                <a:solidFill>
                  <a:srgbClr val="3D4B5B"/>
                </a:solidFill>
                <a:latin typeface="Calibri" panose="020F0502020204030204" pitchFamily="34" charset="0"/>
                <a:cs typeface="Calibri" panose="020F0502020204030204" pitchFamily="34" charset="0"/>
              </a:rPr>
              <a:t>Department </a:t>
            </a:r>
            <a:r>
              <a:rPr lang="pl-PL" b="1" dirty="0" err="1">
                <a:solidFill>
                  <a:srgbClr val="3D4B5B"/>
                </a:solidFill>
                <a:latin typeface="Calibri" panose="020F0502020204030204" pitchFamily="34" charset="0"/>
                <a:cs typeface="Calibri" panose="020F0502020204030204" pitchFamily="34" charset="0"/>
              </a:rPr>
              <a:t>in</a:t>
            </a:r>
            <a:r>
              <a:rPr lang="pl-PL" b="1" dirty="0">
                <a:solidFill>
                  <a:srgbClr val="3D4B5B"/>
                </a:solidFill>
                <a:latin typeface="Calibri" panose="020F0502020204030204" pitchFamily="34" charset="0"/>
                <a:cs typeface="Calibri" panose="020F0502020204030204" pitchFamily="34" charset="0"/>
              </a:rPr>
              <a:t> Poznań:</a:t>
            </a:r>
          </a:p>
          <a:p>
            <a:pPr marL="180975" indent="-176213">
              <a:buFont typeface="Arial" panose="020B0604020202020204" pitchFamily="34" charset="0"/>
              <a:buChar char="•"/>
            </a:pPr>
            <a:r>
              <a:rPr lang="pl-PL" sz="1400" dirty="0">
                <a:solidFill>
                  <a:srgbClr val="3D4B5B"/>
                </a:solidFill>
                <a:latin typeface="Calibri" panose="020F0502020204030204" pitchFamily="34" charset="0"/>
                <a:cs typeface="Calibri" panose="020F0502020204030204" pitchFamily="34" charset="0"/>
              </a:rPr>
              <a:t>Food </a:t>
            </a:r>
            <a:r>
              <a:rPr lang="pl-PL" sz="1400" dirty="0" err="1">
                <a:solidFill>
                  <a:srgbClr val="3D4B5B"/>
                </a:solidFill>
                <a:latin typeface="Calibri" panose="020F0502020204030204" pitchFamily="34" charset="0"/>
                <a:cs typeface="Calibri" panose="020F0502020204030204" pitchFamily="34" charset="0"/>
              </a:rPr>
              <a:t>Concentrates</a:t>
            </a:r>
            <a:r>
              <a:rPr lang="pl-PL" sz="1400" dirty="0">
                <a:solidFill>
                  <a:srgbClr val="3D4B5B"/>
                </a:solidFill>
                <a:latin typeface="Calibri" panose="020F0502020204030204" pitchFamily="34" charset="0"/>
                <a:cs typeface="Calibri" panose="020F0502020204030204" pitchFamily="34" charset="0"/>
              </a:rPr>
              <a:t> and </a:t>
            </a:r>
            <a:r>
              <a:rPr lang="pl-PL" sz="1400" dirty="0" err="1">
                <a:solidFill>
                  <a:srgbClr val="3D4B5B"/>
                </a:solidFill>
                <a:latin typeface="Calibri" panose="020F0502020204030204" pitchFamily="34" charset="0"/>
                <a:cs typeface="Calibri" panose="020F0502020204030204" pitchFamily="34" charset="0"/>
              </a:rPr>
              <a:t>Starch</a:t>
            </a:r>
            <a:r>
              <a:rPr lang="pl-PL" sz="1400" dirty="0">
                <a:solidFill>
                  <a:srgbClr val="3D4B5B"/>
                </a:solidFill>
                <a:latin typeface="Calibri" panose="020F0502020204030204" pitchFamily="34" charset="0"/>
                <a:cs typeface="Calibri" panose="020F0502020204030204" pitchFamily="34" charset="0"/>
              </a:rPr>
              <a:t> Products</a:t>
            </a:r>
          </a:p>
        </p:txBody>
      </p:sp>
      <p:pic>
        <p:nvPicPr>
          <p:cNvPr id="6" name="Picture 5" descr="Graphical user interface&#10;&#10;Description automatically generated with medium confidence">
            <a:extLst>
              <a:ext uri="{FF2B5EF4-FFF2-40B4-BE49-F238E27FC236}">
                <a16:creationId xmlns:a16="http://schemas.microsoft.com/office/drawing/2014/main" id="{AFBE7449-BB38-194B-B47B-A9322D038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649" y="-139225"/>
            <a:ext cx="4746031" cy="4488389"/>
          </a:xfrm>
          <a:prstGeom prst="rect">
            <a:avLst/>
          </a:prstGeom>
        </p:spPr>
      </p:pic>
      <p:sp>
        <p:nvSpPr>
          <p:cNvPr id="15" name="pole tekstowe 10">
            <a:extLst>
              <a:ext uri="{FF2B5EF4-FFF2-40B4-BE49-F238E27FC236}">
                <a16:creationId xmlns:a16="http://schemas.microsoft.com/office/drawing/2014/main" id="{C2B4BB97-7C95-1341-B335-833DE74D0290}"/>
              </a:ext>
            </a:extLst>
          </p:cNvPr>
          <p:cNvSpPr txBox="1"/>
          <p:nvPr/>
        </p:nvSpPr>
        <p:spPr>
          <a:xfrm>
            <a:off x="6664846" y="3684606"/>
            <a:ext cx="4032448" cy="648896"/>
          </a:xfrm>
          <a:prstGeom prst="rect">
            <a:avLst/>
          </a:prstGeom>
          <a:noFill/>
          <a:ln w="25400" cmpd="dbl">
            <a:noFill/>
          </a:ln>
        </p:spPr>
        <p:txBody>
          <a:bodyPr wrap="square" rtlCol="0">
            <a:spAutoFit/>
          </a:bodyPr>
          <a:lstStyle/>
          <a:p>
            <a:pPr marL="133350" indent="-133350">
              <a:spcAft>
                <a:spcPts val="500"/>
              </a:spcAft>
            </a:pPr>
            <a:r>
              <a:rPr lang="pl-PL" b="1" dirty="0">
                <a:solidFill>
                  <a:srgbClr val="3D4B5B"/>
                </a:solidFill>
                <a:latin typeface="Calibri" panose="020F0502020204030204" pitchFamily="34" charset="0"/>
                <a:cs typeface="Calibri" panose="020F0502020204030204" pitchFamily="34" charset="0"/>
              </a:rPr>
              <a:t>Department </a:t>
            </a:r>
            <a:r>
              <a:rPr lang="pl-PL" b="1" dirty="0" err="1">
                <a:solidFill>
                  <a:srgbClr val="3D4B5B"/>
                </a:solidFill>
                <a:latin typeface="Calibri" panose="020F0502020204030204" pitchFamily="34" charset="0"/>
                <a:cs typeface="Calibri" panose="020F0502020204030204" pitchFamily="34" charset="0"/>
              </a:rPr>
              <a:t>in</a:t>
            </a:r>
            <a:r>
              <a:rPr lang="pl-PL" b="1" dirty="0">
                <a:solidFill>
                  <a:srgbClr val="3D4B5B"/>
                </a:solidFill>
                <a:latin typeface="Calibri" panose="020F0502020204030204" pitchFamily="34" charset="0"/>
                <a:cs typeface="Calibri" panose="020F0502020204030204" pitchFamily="34" charset="0"/>
              </a:rPr>
              <a:t> Bydgoszcz:</a:t>
            </a:r>
          </a:p>
          <a:p>
            <a:pPr marL="133350" indent="-133350">
              <a:buFont typeface="Arial" panose="020B0604020202020204" pitchFamily="34" charset="0"/>
              <a:buChar char="•"/>
            </a:pPr>
            <a:r>
              <a:rPr lang="pl-PL" sz="1400" dirty="0" err="1">
                <a:solidFill>
                  <a:srgbClr val="3D4B5B"/>
                </a:solidFill>
                <a:latin typeface="Calibri" panose="020F0502020204030204" pitchFamily="34" charset="0"/>
                <a:cs typeface="Calibri" panose="020F0502020204030204" pitchFamily="34" charset="0"/>
              </a:rPr>
              <a:t>Distillery</a:t>
            </a:r>
            <a:r>
              <a:rPr lang="pl-PL" sz="1400" dirty="0">
                <a:solidFill>
                  <a:srgbClr val="3D4B5B"/>
                </a:solidFill>
                <a:latin typeface="Calibri" panose="020F0502020204030204" pitchFamily="34" charset="0"/>
                <a:cs typeface="Calibri" panose="020F0502020204030204" pitchFamily="34" charset="0"/>
              </a:rPr>
              <a:t> and </a:t>
            </a:r>
            <a:r>
              <a:rPr lang="pl-PL" sz="1400" dirty="0" err="1">
                <a:solidFill>
                  <a:srgbClr val="3D4B5B"/>
                </a:solidFill>
                <a:latin typeface="Calibri" panose="020F0502020204030204" pitchFamily="34" charset="0"/>
                <a:cs typeface="Calibri" panose="020F0502020204030204" pitchFamily="34" charset="0"/>
              </a:rPr>
              <a:t>Renevable</a:t>
            </a:r>
            <a:r>
              <a:rPr lang="pl-PL" sz="1400" dirty="0">
                <a:solidFill>
                  <a:srgbClr val="3D4B5B"/>
                </a:solidFill>
                <a:latin typeface="Calibri" panose="020F0502020204030204" pitchFamily="34" charset="0"/>
                <a:cs typeface="Calibri" panose="020F0502020204030204" pitchFamily="34" charset="0"/>
              </a:rPr>
              <a:t> Energy </a:t>
            </a:r>
            <a:r>
              <a:rPr lang="pl-PL" sz="1400" dirty="0" err="1">
                <a:solidFill>
                  <a:srgbClr val="3D4B5B"/>
                </a:solidFill>
                <a:latin typeface="Calibri" panose="020F0502020204030204" pitchFamily="34" charset="0"/>
                <a:cs typeface="Calibri" panose="020F0502020204030204" pitchFamily="34" charset="0"/>
              </a:rPr>
              <a:t>Department</a:t>
            </a:r>
            <a:endParaRPr lang="pl-PL" sz="1400" dirty="0">
              <a:solidFill>
                <a:srgbClr val="3D4B5B"/>
              </a:solidFill>
              <a:latin typeface="Calibri" panose="020F0502020204030204" pitchFamily="34" charset="0"/>
              <a:cs typeface="Calibri" panose="020F0502020204030204" pitchFamily="34" charset="0"/>
            </a:endParaRPr>
          </a:p>
        </p:txBody>
      </p:sp>
      <p:sp>
        <p:nvSpPr>
          <p:cNvPr id="49" name="Oval 48">
            <a:extLst>
              <a:ext uri="{FF2B5EF4-FFF2-40B4-BE49-F238E27FC236}">
                <a16:creationId xmlns:a16="http://schemas.microsoft.com/office/drawing/2014/main" id="{0A171ADE-98E1-7345-BDB4-6138CE96DD4A}"/>
              </a:ext>
            </a:extLst>
          </p:cNvPr>
          <p:cNvSpPr/>
          <p:nvPr/>
        </p:nvSpPr>
        <p:spPr>
          <a:xfrm>
            <a:off x="4176035" y="3486934"/>
            <a:ext cx="108000" cy="108000"/>
          </a:xfrm>
          <a:prstGeom prst="ellipse">
            <a:avLst/>
          </a:prstGeom>
          <a:solidFill>
            <a:srgbClr val="C00000"/>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PL" sz="1800" b="0" i="0" u="none" strike="noStrike" cap="none" spc="0" normalizeH="0" baseline="0">
              <a:ln>
                <a:noFill/>
              </a:ln>
              <a:solidFill>
                <a:srgbClr val="000000"/>
              </a:solidFill>
              <a:effectLst/>
              <a:uFillTx/>
              <a:latin typeface="+mj-lt"/>
              <a:ea typeface="+mj-ea"/>
              <a:cs typeface="+mj-cs"/>
              <a:sym typeface="Calibri"/>
            </a:endParaRPr>
          </a:p>
        </p:txBody>
      </p:sp>
      <p:sp>
        <p:nvSpPr>
          <p:cNvPr id="51" name="Rectangle 50">
            <a:extLst>
              <a:ext uri="{FF2B5EF4-FFF2-40B4-BE49-F238E27FC236}">
                <a16:creationId xmlns:a16="http://schemas.microsoft.com/office/drawing/2014/main" id="{12288291-8996-7040-86E2-96C23D1A23F6}"/>
              </a:ext>
            </a:extLst>
          </p:cNvPr>
          <p:cNvSpPr/>
          <p:nvPr/>
        </p:nvSpPr>
        <p:spPr>
          <a:xfrm>
            <a:off x="5418726" y="1167239"/>
            <a:ext cx="1171182" cy="2628000"/>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PL" sz="1800" b="0" i="0" u="none" strike="noStrike" cap="none" spc="0" normalizeH="0" baseline="0">
              <a:ln>
                <a:noFill/>
              </a:ln>
              <a:solidFill>
                <a:srgbClr val="000000"/>
              </a:solidFill>
              <a:effectLst/>
              <a:uFillTx/>
              <a:latin typeface="+mj-lt"/>
              <a:ea typeface="+mj-ea"/>
              <a:cs typeface="+mj-cs"/>
              <a:sym typeface="Calibri"/>
            </a:endParaRPr>
          </a:p>
        </p:txBody>
      </p:sp>
      <p:grpSp>
        <p:nvGrpSpPr>
          <p:cNvPr id="50" name="Group 49">
            <a:extLst>
              <a:ext uri="{FF2B5EF4-FFF2-40B4-BE49-F238E27FC236}">
                <a16:creationId xmlns:a16="http://schemas.microsoft.com/office/drawing/2014/main" id="{3F56795F-F743-B449-B256-952F322A194F}"/>
              </a:ext>
            </a:extLst>
          </p:cNvPr>
          <p:cNvGrpSpPr/>
          <p:nvPr/>
        </p:nvGrpSpPr>
        <p:grpSpPr>
          <a:xfrm>
            <a:off x="5547852" y="1309484"/>
            <a:ext cx="891422" cy="2349979"/>
            <a:chOff x="5204578" y="1642221"/>
            <a:chExt cx="891422" cy="2349979"/>
          </a:xfrm>
        </p:grpSpPr>
        <p:pic>
          <p:nvPicPr>
            <p:cNvPr id="21" name="Picture 20" descr="Text&#10;&#10;Description automatically generated">
              <a:extLst>
                <a:ext uri="{FF2B5EF4-FFF2-40B4-BE49-F238E27FC236}">
                  <a16:creationId xmlns:a16="http://schemas.microsoft.com/office/drawing/2014/main" id="{FC2DDB42-79A0-4345-825B-E4E2DA1543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9413" y="3097406"/>
              <a:ext cx="403095" cy="403095"/>
            </a:xfrm>
            <a:prstGeom prst="rect">
              <a:avLst/>
            </a:prstGeom>
          </p:spPr>
        </p:pic>
        <p:pic>
          <p:nvPicPr>
            <p:cNvPr id="23" name="Picture 22" descr="Text&#10;&#10;Description automatically generated">
              <a:extLst>
                <a:ext uri="{FF2B5EF4-FFF2-40B4-BE49-F238E27FC236}">
                  <a16:creationId xmlns:a16="http://schemas.microsoft.com/office/drawing/2014/main" id="{2AB605AB-FBA2-C540-905F-CB0B7B38B7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4579" y="2134033"/>
              <a:ext cx="403095" cy="403095"/>
            </a:xfrm>
            <a:prstGeom prst="rect">
              <a:avLst/>
            </a:prstGeom>
          </p:spPr>
        </p:pic>
        <p:pic>
          <p:nvPicPr>
            <p:cNvPr id="25" name="Picture 24" descr="A green sign with white text&#10;&#10;Description automatically generated with medium confidence">
              <a:extLst>
                <a:ext uri="{FF2B5EF4-FFF2-40B4-BE49-F238E27FC236}">
                  <a16:creationId xmlns:a16="http://schemas.microsoft.com/office/drawing/2014/main" id="{2851D01A-2734-AF46-AB61-E4E13F23BA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2904" y="2625844"/>
              <a:ext cx="403095" cy="403095"/>
            </a:xfrm>
            <a:prstGeom prst="rect">
              <a:avLst/>
            </a:prstGeom>
          </p:spPr>
        </p:pic>
        <p:pic>
          <p:nvPicPr>
            <p:cNvPr id="27" name="Picture 26" descr="Logo, company name&#10;&#10;Description automatically generated">
              <a:extLst>
                <a:ext uri="{FF2B5EF4-FFF2-40B4-BE49-F238E27FC236}">
                  <a16:creationId xmlns:a16="http://schemas.microsoft.com/office/drawing/2014/main" id="{479E8E8B-54E2-BE46-B1CC-A5BCB9FB8E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2904" y="1642222"/>
              <a:ext cx="403095" cy="403095"/>
            </a:xfrm>
            <a:prstGeom prst="rect">
              <a:avLst/>
            </a:prstGeom>
          </p:spPr>
        </p:pic>
        <p:pic>
          <p:nvPicPr>
            <p:cNvPr id="33" name="Picture 32" descr="Text&#10;&#10;Description automatically generated">
              <a:extLst>
                <a:ext uri="{FF2B5EF4-FFF2-40B4-BE49-F238E27FC236}">
                  <a16:creationId xmlns:a16="http://schemas.microsoft.com/office/drawing/2014/main" id="{BADE9F91-A8B6-C844-8F7A-787251F232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2904" y="3097013"/>
              <a:ext cx="403095" cy="403095"/>
            </a:xfrm>
            <a:prstGeom prst="rect">
              <a:avLst/>
            </a:prstGeom>
          </p:spPr>
        </p:pic>
        <p:pic>
          <p:nvPicPr>
            <p:cNvPr id="35" name="Picture 34" descr="Text&#10;&#10;Description automatically generated">
              <a:extLst>
                <a:ext uri="{FF2B5EF4-FFF2-40B4-BE49-F238E27FC236}">
                  <a16:creationId xmlns:a16="http://schemas.microsoft.com/office/drawing/2014/main" id="{B3CECBBC-0D74-1543-BEA6-CD35141BDD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2905" y="2134033"/>
              <a:ext cx="403095" cy="403095"/>
            </a:xfrm>
            <a:prstGeom prst="rect">
              <a:avLst/>
            </a:prstGeom>
          </p:spPr>
        </p:pic>
        <p:pic>
          <p:nvPicPr>
            <p:cNvPr id="39" name="Picture 38" descr="Logo&#10;&#10;Description automatically generated">
              <a:extLst>
                <a:ext uri="{FF2B5EF4-FFF2-40B4-BE49-F238E27FC236}">
                  <a16:creationId xmlns:a16="http://schemas.microsoft.com/office/drawing/2014/main" id="{9F2849E6-F546-B244-851F-FA0F03E91A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9413" y="3589105"/>
              <a:ext cx="403095" cy="403095"/>
            </a:xfrm>
            <a:prstGeom prst="rect">
              <a:avLst/>
            </a:prstGeom>
          </p:spPr>
        </p:pic>
        <p:pic>
          <p:nvPicPr>
            <p:cNvPr id="45" name="Picture 44" descr="Logo&#10;&#10;Description automatically generated">
              <a:extLst>
                <a:ext uri="{FF2B5EF4-FFF2-40B4-BE49-F238E27FC236}">
                  <a16:creationId xmlns:a16="http://schemas.microsoft.com/office/drawing/2014/main" id="{771048CA-4460-604C-BE24-CC1EE54B0DD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4578" y="1642221"/>
              <a:ext cx="403095" cy="403095"/>
            </a:xfrm>
            <a:prstGeom prst="rect">
              <a:avLst/>
            </a:prstGeom>
          </p:spPr>
        </p:pic>
        <p:pic>
          <p:nvPicPr>
            <p:cNvPr id="48" name="Picture 47" descr="Text&#10;&#10;Description automatically generated">
              <a:extLst>
                <a:ext uri="{FF2B5EF4-FFF2-40B4-BE49-F238E27FC236}">
                  <a16:creationId xmlns:a16="http://schemas.microsoft.com/office/drawing/2014/main" id="{52F57B01-ABF3-2841-927F-18C4AAC6CA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1208" y="2625845"/>
              <a:ext cx="403095" cy="403095"/>
            </a:xfrm>
            <a:prstGeom prst="rect">
              <a:avLst/>
            </a:prstGeom>
          </p:spPr>
        </p:pic>
      </p:grpSp>
      <p:sp>
        <p:nvSpPr>
          <p:cNvPr id="56" name="Rectangle 55">
            <a:extLst>
              <a:ext uri="{FF2B5EF4-FFF2-40B4-BE49-F238E27FC236}">
                <a16:creationId xmlns:a16="http://schemas.microsoft.com/office/drawing/2014/main" id="{5C388007-9650-C842-825E-32D5341C5708}"/>
              </a:ext>
            </a:extLst>
          </p:cNvPr>
          <p:cNvSpPr/>
          <p:nvPr/>
        </p:nvSpPr>
        <p:spPr>
          <a:xfrm>
            <a:off x="5980561" y="4004346"/>
            <a:ext cx="591118" cy="570849"/>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PL" sz="1800" b="0" i="0" u="none" strike="noStrike" cap="none" spc="0" normalizeH="0" baseline="0">
              <a:ln>
                <a:noFill/>
              </a:ln>
              <a:solidFill>
                <a:srgbClr val="000000"/>
              </a:solidFill>
              <a:effectLst/>
              <a:uFillTx/>
              <a:latin typeface="+mj-lt"/>
              <a:ea typeface="+mj-ea"/>
              <a:cs typeface="+mj-cs"/>
              <a:sym typeface="Calibri"/>
            </a:endParaRPr>
          </a:p>
        </p:txBody>
      </p:sp>
      <p:pic>
        <p:nvPicPr>
          <p:cNvPr id="43" name="Picture 42" descr="Text&#10;&#10;Description automatically generated">
            <a:extLst>
              <a:ext uri="{FF2B5EF4-FFF2-40B4-BE49-F238E27FC236}">
                <a16:creationId xmlns:a16="http://schemas.microsoft.com/office/drawing/2014/main" id="{D82944D3-1E99-3B40-A451-FC057AF9411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81478" y="4088222"/>
            <a:ext cx="403095" cy="403095"/>
          </a:xfrm>
          <a:prstGeom prst="rect">
            <a:avLst/>
          </a:prstGeom>
        </p:spPr>
      </p:pic>
      <p:cxnSp>
        <p:nvCxnSpPr>
          <p:cNvPr id="58" name="Elbow Connector 57">
            <a:extLst>
              <a:ext uri="{FF2B5EF4-FFF2-40B4-BE49-F238E27FC236}">
                <a16:creationId xmlns:a16="http://schemas.microsoft.com/office/drawing/2014/main" id="{91339638-5E51-9F46-92B7-72012991E66C}"/>
              </a:ext>
            </a:extLst>
          </p:cNvPr>
          <p:cNvCxnSpPr>
            <a:cxnSpLocks/>
            <a:stCxn id="49" idx="0"/>
          </p:cNvCxnSpPr>
          <p:nvPr/>
        </p:nvCxnSpPr>
        <p:spPr>
          <a:xfrm rot="5400000" flipH="1" flipV="1">
            <a:off x="4174576" y="1022233"/>
            <a:ext cx="2520161" cy="2409242"/>
          </a:xfrm>
          <a:prstGeom prst="bentConnector3">
            <a:avLst>
              <a:gd name="adj1" fmla="val 99703"/>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66" name="Oval 65">
            <a:extLst>
              <a:ext uri="{FF2B5EF4-FFF2-40B4-BE49-F238E27FC236}">
                <a16:creationId xmlns:a16="http://schemas.microsoft.com/office/drawing/2014/main" id="{AACCA8C3-B0F7-A84A-8387-63832B035897}"/>
              </a:ext>
            </a:extLst>
          </p:cNvPr>
          <p:cNvSpPr/>
          <p:nvPr/>
        </p:nvSpPr>
        <p:spPr>
          <a:xfrm>
            <a:off x="3867309" y="3280505"/>
            <a:ext cx="108000" cy="108000"/>
          </a:xfrm>
          <a:prstGeom prst="ellipse">
            <a:avLst/>
          </a:prstGeom>
          <a:solidFill>
            <a:srgbClr val="C00000"/>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PL" sz="1800" b="0" i="0" u="none" strike="noStrike" cap="none" spc="0" normalizeH="0" baseline="0">
              <a:ln>
                <a:noFill/>
              </a:ln>
              <a:solidFill>
                <a:srgbClr val="000000"/>
              </a:solidFill>
              <a:effectLst/>
              <a:uFillTx/>
              <a:latin typeface="+mj-lt"/>
              <a:ea typeface="+mj-ea"/>
              <a:cs typeface="+mj-cs"/>
              <a:sym typeface="Calibri"/>
            </a:endParaRPr>
          </a:p>
        </p:txBody>
      </p:sp>
      <p:sp>
        <p:nvSpPr>
          <p:cNvPr id="67" name="Oval 66">
            <a:extLst>
              <a:ext uri="{FF2B5EF4-FFF2-40B4-BE49-F238E27FC236}">
                <a16:creationId xmlns:a16="http://schemas.microsoft.com/office/drawing/2014/main" id="{7786A0AE-F606-AC4F-98E5-DAADC05BDC58}"/>
              </a:ext>
            </a:extLst>
          </p:cNvPr>
          <p:cNvSpPr/>
          <p:nvPr/>
        </p:nvSpPr>
        <p:spPr>
          <a:xfrm>
            <a:off x="3687109" y="3469497"/>
            <a:ext cx="108000" cy="108000"/>
          </a:xfrm>
          <a:prstGeom prst="ellipse">
            <a:avLst/>
          </a:prstGeom>
          <a:solidFill>
            <a:srgbClr val="C00000"/>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PL" sz="1800" b="0" i="0" u="none" strike="noStrike" cap="none" spc="0" normalizeH="0" baseline="0">
              <a:ln>
                <a:noFill/>
              </a:ln>
              <a:solidFill>
                <a:srgbClr val="000000"/>
              </a:solidFill>
              <a:effectLst/>
              <a:uFillTx/>
              <a:latin typeface="+mj-lt"/>
              <a:ea typeface="+mj-ea"/>
              <a:cs typeface="+mj-cs"/>
              <a:sym typeface="Calibri"/>
            </a:endParaRPr>
          </a:p>
        </p:txBody>
      </p:sp>
      <p:sp>
        <p:nvSpPr>
          <p:cNvPr id="68" name="Oval 67">
            <a:extLst>
              <a:ext uri="{FF2B5EF4-FFF2-40B4-BE49-F238E27FC236}">
                <a16:creationId xmlns:a16="http://schemas.microsoft.com/office/drawing/2014/main" id="{DE1205D3-89CF-BB4B-94EF-1B69E1A8D287}"/>
              </a:ext>
            </a:extLst>
          </p:cNvPr>
          <p:cNvSpPr/>
          <p:nvPr/>
        </p:nvSpPr>
        <p:spPr>
          <a:xfrm>
            <a:off x="4011301" y="3561263"/>
            <a:ext cx="108000" cy="108000"/>
          </a:xfrm>
          <a:prstGeom prst="ellipse">
            <a:avLst/>
          </a:prstGeom>
          <a:solidFill>
            <a:srgbClr val="C00000"/>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PL" sz="1800" b="0" i="0" u="none" strike="noStrike" cap="none" spc="0" normalizeH="0" baseline="0">
              <a:ln>
                <a:noFill/>
              </a:ln>
              <a:solidFill>
                <a:srgbClr val="000000"/>
              </a:solidFill>
              <a:effectLst/>
              <a:uFillTx/>
              <a:latin typeface="+mj-lt"/>
              <a:ea typeface="+mj-ea"/>
              <a:cs typeface="+mj-cs"/>
              <a:sym typeface="Calibri"/>
            </a:endParaRPr>
          </a:p>
        </p:txBody>
      </p:sp>
      <p:cxnSp>
        <p:nvCxnSpPr>
          <p:cNvPr id="69" name="Elbow Connector 68">
            <a:extLst>
              <a:ext uri="{FF2B5EF4-FFF2-40B4-BE49-F238E27FC236}">
                <a16:creationId xmlns:a16="http://schemas.microsoft.com/office/drawing/2014/main" id="{B1BF3D95-D0E4-354C-9F9F-2EE099A61067}"/>
              </a:ext>
            </a:extLst>
          </p:cNvPr>
          <p:cNvCxnSpPr>
            <a:cxnSpLocks/>
            <a:stCxn id="67" idx="4"/>
            <a:endCxn id="53" idx="1"/>
          </p:cNvCxnSpPr>
          <p:nvPr/>
        </p:nvCxnSpPr>
        <p:spPr>
          <a:xfrm rot="16200000" flipH="1">
            <a:off x="3665938" y="3652668"/>
            <a:ext cx="2416128" cy="2265786"/>
          </a:xfrm>
          <a:prstGeom prst="bentConnector2">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76" name="Elbow Connector 75">
            <a:extLst>
              <a:ext uri="{FF2B5EF4-FFF2-40B4-BE49-F238E27FC236}">
                <a16:creationId xmlns:a16="http://schemas.microsoft.com/office/drawing/2014/main" id="{7A7A884F-E3CE-314B-8C0E-F0E052D780A2}"/>
              </a:ext>
            </a:extLst>
          </p:cNvPr>
          <p:cNvCxnSpPr>
            <a:cxnSpLocks/>
            <a:stCxn id="66" idx="4"/>
          </p:cNvCxnSpPr>
          <p:nvPr/>
        </p:nvCxnSpPr>
        <p:spPr>
          <a:xfrm rot="16200000" flipH="1">
            <a:off x="5004398" y="2305415"/>
            <a:ext cx="502202" cy="2668381"/>
          </a:xfrm>
          <a:prstGeom prst="bentConnector2">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81" name="Elbow Connector 80">
            <a:extLst>
              <a:ext uri="{FF2B5EF4-FFF2-40B4-BE49-F238E27FC236}">
                <a16:creationId xmlns:a16="http://schemas.microsoft.com/office/drawing/2014/main" id="{D16E29AD-A53A-A345-9CD7-A78A5FB73B87}"/>
              </a:ext>
            </a:extLst>
          </p:cNvPr>
          <p:cNvCxnSpPr>
            <a:cxnSpLocks/>
            <a:stCxn id="68" idx="4"/>
          </p:cNvCxnSpPr>
          <p:nvPr/>
        </p:nvCxnSpPr>
        <p:spPr>
          <a:xfrm rot="16200000" flipH="1">
            <a:off x="4740479" y="2994084"/>
            <a:ext cx="1174032" cy="2524389"/>
          </a:xfrm>
          <a:prstGeom prst="bentConnector2">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54" name="Rectangle 53">
            <a:extLst>
              <a:ext uri="{FF2B5EF4-FFF2-40B4-BE49-F238E27FC236}">
                <a16:creationId xmlns:a16="http://schemas.microsoft.com/office/drawing/2014/main" id="{65087E34-5668-3A45-9418-74E6CDCD8FBA}"/>
              </a:ext>
            </a:extLst>
          </p:cNvPr>
          <p:cNvSpPr/>
          <p:nvPr/>
        </p:nvSpPr>
        <p:spPr>
          <a:xfrm>
            <a:off x="5502189" y="4958440"/>
            <a:ext cx="1087501" cy="570849"/>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PL" sz="1800" b="0" i="0" u="none" strike="noStrike" cap="none" spc="0" normalizeH="0" baseline="0">
              <a:ln>
                <a:noFill/>
              </a:ln>
              <a:solidFill>
                <a:srgbClr val="000000"/>
              </a:solidFill>
              <a:effectLst/>
              <a:uFillTx/>
              <a:latin typeface="+mj-lt"/>
              <a:ea typeface="+mj-ea"/>
              <a:cs typeface="+mj-cs"/>
              <a:sym typeface="Calibri"/>
            </a:endParaRPr>
          </a:p>
        </p:txBody>
      </p:sp>
      <p:pic>
        <p:nvPicPr>
          <p:cNvPr id="31" name="Picture 30" descr="Logo, company name&#10;&#10;Description automatically generated">
            <a:extLst>
              <a:ext uri="{FF2B5EF4-FFF2-40B4-BE49-F238E27FC236}">
                <a16:creationId xmlns:a16="http://schemas.microsoft.com/office/drawing/2014/main" id="{B0746417-74FB-4A4E-8667-F99CAC0A490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93307" y="5042316"/>
            <a:ext cx="403095" cy="403095"/>
          </a:xfrm>
          <a:prstGeom prst="rect">
            <a:avLst/>
          </a:prstGeom>
        </p:spPr>
      </p:pic>
      <p:pic>
        <p:nvPicPr>
          <p:cNvPr id="37" name="Picture 36" descr="Text&#10;&#10;Description automatically generated">
            <a:extLst>
              <a:ext uri="{FF2B5EF4-FFF2-40B4-BE49-F238E27FC236}">
                <a16:creationId xmlns:a16="http://schemas.microsoft.com/office/drawing/2014/main" id="{5A65DD40-6F23-0741-9036-5E929953062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03107" y="5042317"/>
            <a:ext cx="403095" cy="403095"/>
          </a:xfrm>
          <a:prstGeom prst="rect">
            <a:avLst/>
          </a:prstGeom>
        </p:spPr>
      </p:pic>
      <p:sp>
        <p:nvSpPr>
          <p:cNvPr id="53" name="Rectangle 52">
            <a:extLst>
              <a:ext uri="{FF2B5EF4-FFF2-40B4-BE49-F238E27FC236}">
                <a16:creationId xmlns:a16="http://schemas.microsoft.com/office/drawing/2014/main" id="{91FE40A6-B29D-054C-A09E-CACA38B95EA9}"/>
              </a:ext>
            </a:extLst>
          </p:cNvPr>
          <p:cNvSpPr/>
          <p:nvPr/>
        </p:nvSpPr>
        <p:spPr>
          <a:xfrm>
            <a:off x="6006895" y="5708200"/>
            <a:ext cx="608926" cy="570849"/>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PL" sz="1800" b="0" i="0" u="none" strike="noStrike" cap="none" spc="0" normalizeH="0" baseline="0">
              <a:ln>
                <a:noFill/>
              </a:ln>
              <a:solidFill>
                <a:srgbClr val="000000"/>
              </a:solidFill>
              <a:effectLst/>
              <a:uFillTx/>
              <a:latin typeface="+mj-lt"/>
              <a:ea typeface="+mj-ea"/>
              <a:cs typeface="+mj-cs"/>
              <a:sym typeface="Calibri"/>
            </a:endParaRPr>
          </a:p>
        </p:txBody>
      </p:sp>
      <p:pic>
        <p:nvPicPr>
          <p:cNvPr id="29" name="Picture 28" descr="Text&#10;&#10;Description automatically generated">
            <a:extLst>
              <a:ext uri="{FF2B5EF4-FFF2-40B4-BE49-F238E27FC236}">
                <a16:creationId xmlns:a16="http://schemas.microsoft.com/office/drawing/2014/main" id="{03905E48-CF8B-E641-B48C-1C699088B5B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09810" y="5790542"/>
            <a:ext cx="403095" cy="403095"/>
          </a:xfrm>
          <a:prstGeom prst="rect">
            <a:avLst/>
          </a:prstGeom>
        </p:spPr>
      </p:pic>
    </p:spTree>
    <p:extLst>
      <p:ext uri="{BB962C8B-B14F-4D97-AF65-F5344CB8AC3E}">
        <p14:creationId xmlns:p14="http://schemas.microsoft.com/office/powerpoint/2010/main" val="11493247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D089AF-34F7-CA4C-94FE-D9A56075FBEA}"/>
              </a:ext>
            </a:extLst>
          </p:cNvPr>
          <p:cNvSpPr txBox="1"/>
          <p:nvPr/>
        </p:nvSpPr>
        <p:spPr>
          <a:xfrm>
            <a:off x="300038" y="488515"/>
            <a:ext cx="10140406" cy="56938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fontAlgn="base"/>
            <a:r>
              <a:rPr lang="en-GB" sz="1400" b="1" dirty="0">
                <a:solidFill>
                  <a:srgbClr val="3D4B5B"/>
                </a:solidFill>
              </a:rPr>
              <a:t>Prof. </a:t>
            </a:r>
            <a:r>
              <a:rPr lang="en-GB" sz="1400" b="1" dirty="0" err="1">
                <a:solidFill>
                  <a:srgbClr val="3D4B5B"/>
                </a:solidFill>
              </a:rPr>
              <a:t>Waclaw</a:t>
            </a:r>
            <a:r>
              <a:rPr lang="en-GB" sz="1400" b="1" dirty="0">
                <a:solidFill>
                  <a:srgbClr val="3D4B5B"/>
                </a:solidFill>
              </a:rPr>
              <a:t> </a:t>
            </a:r>
            <a:r>
              <a:rPr lang="en-GB" sz="1400" b="1" dirty="0" err="1">
                <a:solidFill>
                  <a:srgbClr val="3D4B5B"/>
                </a:solidFill>
              </a:rPr>
              <a:t>Dabrowski</a:t>
            </a:r>
            <a:r>
              <a:rPr lang="en-GB" sz="1400" b="1" dirty="0">
                <a:solidFill>
                  <a:srgbClr val="3D4B5B"/>
                </a:solidFill>
              </a:rPr>
              <a:t> Institute of Agriculture and Food Biotechnology – State Research Institute</a:t>
            </a:r>
            <a:r>
              <a:rPr lang="en-GB" sz="1400" dirty="0">
                <a:solidFill>
                  <a:srgbClr val="3D4B5B"/>
                </a:solidFill>
              </a:rPr>
              <a:t> was founded in 1949 in Warsaw as the Main Institute of Agricultural and Food Industry. Having changed its name several times, last one given in 2012 before the incorporation into its structures of two other institutes with a long tradition: The Institute of Meat and Fat Industries and the Sugar Industry Institute, as well as several other research laboratories. Currently, the institute consists of 12 departments equipped with modern laboratories and using more than 600 accredited research methods.</a:t>
            </a:r>
          </a:p>
          <a:p>
            <a:pPr fontAlgn="base"/>
            <a:endParaRPr lang="en-GB" sz="1400" dirty="0">
              <a:solidFill>
                <a:srgbClr val="3D4B5B"/>
              </a:solidFill>
            </a:endParaRPr>
          </a:p>
          <a:p>
            <a:pPr fontAlgn="base"/>
            <a:r>
              <a:rPr lang="en-GB" sz="1400" dirty="0">
                <a:solidFill>
                  <a:srgbClr val="3D4B5B"/>
                </a:solidFill>
              </a:rPr>
              <a:t>The main task of the Institute is to conduct basic and applied research in the field of agri-food biotechnology, safe food production and storage, supporting agri-food industry and carrying out activities aimed at improving the quality of people’s life. The Institute cooperates with industrial partners from various areas of the agri-food sector and related sectors, including environmental protection, renewable energy and refrigeration.</a:t>
            </a:r>
          </a:p>
          <a:p>
            <a:pPr fontAlgn="base"/>
            <a:endParaRPr lang="en-GB" sz="1400" dirty="0">
              <a:solidFill>
                <a:srgbClr val="3D4B5B"/>
              </a:solidFill>
            </a:endParaRPr>
          </a:p>
          <a:p>
            <a:pPr fontAlgn="base"/>
            <a:r>
              <a:rPr lang="en-GB" sz="1400" dirty="0">
                <a:solidFill>
                  <a:srgbClr val="3D4B5B"/>
                </a:solidFill>
              </a:rPr>
              <a:t>The Institute employs over 200 employees, including three titular professors, nine associate professors and 33 PhD researchers.</a:t>
            </a:r>
          </a:p>
          <a:p>
            <a:pPr fontAlgn="base"/>
            <a:r>
              <a:rPr lang="en-GB" sz="1400" b="1" dirty="0">
                <a:solidFill>
                  <a:srgbClr val="3D4B5B"/>
                </a:solidFill>
              </a:rPr>
              <a:t>Prof. </a:t>
            </a:r>
            <a:r>
              <a:rPr lang="en-GB" sz="1400" b="1" dirty="0" err="1">
                <a:solidFill>
                  <a:srgbClr val="3D4B5B"/>
                </a:solidFill>
              </a:rPr>
              <a:t>Wacław</a:t>
            </a:r>
            <a:r>
              <a:rPr lang="en-GB" sz="1400" b="1" dirty="0">
                <a:solidFill>
                  <a:srgbClr val="3D4B5B"/>
                </a:solidFill>
              </a:rPr>
              <a:t> </a:t>
            </a:r>
            <a:r>
              <a:rPr lang="en-GB" sz="1400" b="1" dirty="0" err="1">
                <a:solidFill>
                  <a:srgbClr val="3D4B5B"/>
                </a:solidFill>
              </a:rPr>
              <a:t>Dąbrowski</a:t>
            </a:r>
            <a:r>
              <a:rPr lang="en-GB" sz="1400" b="1" dirty="0">
                <a:solidFill>
                  <a:srgbClr val="3D4B5B"/>
                </a:solidFill>
              </a:rPr>
              <a:t> Institute of Agriculture and Food Biotechnology – State Research Institute</a:t>
            </a:r>
            <a:r>
              <a:rPr lang="en-GB" sz="1400" dirty="0">
                <a:solidFill>
                  <a:srgbClr val="3D4B5B"/>
                </a:solidFill>
              </a:rPr>
              <a:t> conducts scientific, development and implementation work in the field of biotechnology and agri-food technology. These works, of final application type, encompass many disciplines, such as:</a:t>
            </a:r>
          </a:p>
          <a:p>
            <a:pPr fontAlgn="base"/>
            <a:r>
              <a:rPr lang="en-GB" sz="1400" dirty="0">
                <a:solidFill>
                  <a:srgbClr val="3D4B5B"/>
                </a:solidFill>
              </a:rPr>
              <a:t>technical microbiology and food microbiology, cellular engineering, process engineering, chemistry and biochemistry, food technology, human nutrition and dietetics. The Institute’s fields of activity also include many sectors of the agri-food industry: yeast industry, spirit distillation, viticulture, vinegar production, beer brewing, fruit and vegetable processing, cereal processing and storage, potato and starch processing, bakery and confectionery, food concentrates, frozen and chilled food, sugar production, meat and fat processing, and the production of microbiological preparations (enzymatic, probiotic, starter cultures and others)</a:t>
            </a:r>
          </a:p>
          <a:p>
            <a:pPr fontAlgn="base"/>
            <a:endParaRPr lang="en-GB" sz="1400" b="1" dirty="0">
              <a:solidFill>
                <a:srgbClr val="3D4B5B"/>
              </a:solidFill>
            </a:endParaRPr>
          </a:p>
          <a:p>
            <a:pPr fontAlgn="base"/>
            <a:r>
              <a:rPr lang="en-GB" sz="1400" b="1" dirty="0">
                <a:solidFill>
                  <a:srgbClr val="3D4B5B"/>
                </a:solidFill>
              </a:rPr>
              <a:t>Research areas – key words:</a:t>
            </a:r>
            <a:endParaRPr lang="en-GB" sz="1400" dirty="0">
              <a:solidFill>
                <a:srgbClr val="3D4B5B"/>
              </a:solidFill>
            </a:endParaRPr>
          </a:p>
          <a:p>
            <a:pPr fontAlgn="base"/>
            <a:r>
              <a:rPr lang="en-GB" sz="1400" i="1" dirty="0">
                <a:solidFill>
                  <a:srgbClr val="3D4B5B"/>
                </a:solidFill>
              </a:rPr>
              <a:t>food safety, food analysis, food quality, biodiversity, functional food, food concentrates, renewable energy sources, starch products, fermentation technology, meat and fat industry, fruits, vegetables, cereal processing, bakery, distillers, refrigeration, sugar industry, microbiology, dairy industry, collection of cultures.</a:t>
            </a:r>
            <a:endParaRPr lang="en-GB" sz="1400" dirty="0">
              <a:solidFill>
                <a:srgbClr val="3D4B5B"/>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en-PL" sz="1400" b="0" i="0" u="none" strike="noStrike" cap="none" spc="0" normalizeH="0" baseline="0" dirty="0">
              <a:ln>
                <a:noFill/>
              </a:ln>
              <a:solidFill>
                <a:srgbClr val="3D4B5B"/>
              </a:solidFill>
              <a:effectLst/>
              <a:uFillTx/>
              <a:latin typeface="+mj-lt"/>
              <a:ea typeface="+mj-ea"/>
              <a:cs typeface="+mj-cs"/>
              <a:sym typeface="Calibri"/>
            </a:endParaRPr>
          </a:p>
        </p:txBody>
      </p:sp>
    </p:spTree>
    <p:extLst>
      <p:ext uri="{BB962C8B-B14F-4D97-AF65-F5344CB8AC3E}">
        <p14:creationId xmlns:p14="http://schemas.microsoft.com/office/powerpoint/2010/main" val="9987885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470083"/>
      </p:ext>
    </p:extLst>
  </p:cSld>
  <p:clrMapOvr>
    <a:masterClrMapping/>
  </p:clrMapOvr>
  <p:transition spd="med"/>
</p:sld>
</file>

<file path=ppt/theme/theme1.xml><?xml version="1.0" encoding="utf-8"?>
<a:theme xmlns:a="http://schemas.openxmlformats.org/drawingml/2006/main" name="Motyw pakietu Office">
  <a:themeElements>
    <a:clrScheme name="Motyw pakietu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Motyw pakietu Office">
      <a:majorFont>
        <a:latin typeface="Calibri"/>
        <a:ea typeface="Calibri"/>
        <a:cs typeface="Calibri"/>
      </a:majorFont>
      <a:minorFont>
        <a:latin typeface="Helvetica"/>
        <a:ea typeface="Helvetica"/>
        <a:cs typeface="Helvetica"/>
      </a:minorFont>
    </a:fontScheme>
    <a:fmtScheme name="Motyw pakietu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tyw pakietu Office">
  <a:themeElements>
    <a:clrScheme name="Motyw pakietu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Motyw pakietu Office">
      <a:majorFont>
        <a:latin typeface="Calibri"/>
        <a:ea typeface="Calibri"/>
        <a:cs typeface="Calibri"/>
      </a:majorFont>
      <a:minorFont>
        <a:latin typeface="Helvetica"/>
        <a:ea typeface="Helvetica"/>
        <a:cs typeface="Helvetica"/>
      </a:minorFont>
    </a:fontScheme>
    <a:fmtScheme name="Motyw pakietu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410</TotalTime>
  <Words>500</Words>
  <Application>Microsoft Macintosh PowerPoint</Application>
  <PresentationFormat>Widescreen</PresentationFormat>
  <Paragraphs>30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Motyw pakietu Office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Grzegorz Adach</cp:lastModifiedBy>
  <cp:revision>40</cp:revision>
  <dcterms:modified xsi:type="dcterms:W3CDTF">2022-06-21T05:33:42Z</dcterms:modified>
</cp:coreProperties>
</file>