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6" r:id="rId2"/>
  </p:sldMasterIdLst>
  <p:notesMasterIdLst>
    <p:notesMasterId r:id="rId15"/>
  </p:notesMasterIdLst>
  <p:sldIdLst>
    <p:sldId id="286" r:id="rId3"/>
    <p:sldId id="257" r:id="rId4"/>
    <p:sldId id="352" r:id="rId5"/>
    <p:sldId id="307" r:id="rId6"/>
    <p:sldId id="411" r:id="rId7"/>
    <p:sldId id="414" r:id="rId8"/>
    <p:sldId id="288" r:id="rId9"/>
    <p:sldId id="366" r:id="rId10"/>
    <p:sldId id="401" r:id="rId11"/>
    <p:sldId id="276" r:id="rId12"/>
    <p:sldId id="368" r:id="rId13"/>
    <p:sldId id="272" r:id="rId14"/>
  </p:sldIdLst>
  <p:sldSz cx="9144000" cy="6858000" type="screen4x3"/>
  <p:notesSz cx="6797675" cy="9872663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Styl jasny 3 — Ak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yl jasny 1 — Ak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Styl pośredni 4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C7853C-536D-4A76-A0AE-DD22124D55A5}" styleName="Styl z motywem 1 — Ak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B301B821-A1FF-4177-AEE7-76D212191A09}" styleName="Styl pośredni 1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Styl pośredni 1 — Ak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Styl jasny 2 — Ak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Styl jasny 2 — Ak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5" autoAdjust="0"/>
    <p:restoredTop sz="73450" autoAdjust="0"/>
  </p:normalViewPr>
  <p:slideViewPr>
    <p:cSldViewPr snapToGrid="0">
      <p:cViewPr varScale="1">
        <p:scale>
          <a:sx n="114" d="100"/>
          <a:sy n="114" d="100"/>
        </p:scale>
        <p:origin x="1272" y="1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</p:spPr>
        <p:txBody>
          <a:bodyPr lIns="91427" tIns="45714" rIns="91427" bIns="45714"/>
          <a:lstStyle/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body" sz="quarter" idx="1"/>
          </p:nvPr>
        </p:nvSpPr>
        <p:spPr>
          <a:xfrm>
            <a:off x="906358" y="4689515"/>
            <a:ext cx="4984962" cy="4442698"/>
          </a:xfrm>
          <a:prstGeom prst="rect">
            <a:avLst/>
          </a:prstGeom>
        </p:spPr>
        <p:txBody>
          <a:bodyPr lIns="91427" tIns="45714" rIns="91427" bIns="45714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2624101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4268">
              <a:defRPr/>
            </a:pPr>
            <a:r>
              <a:rPr lang="pl-PL" sz="1800" kern="50" dirty="0">
                <a:latin typeface="Times New Roman" panose="02020603050405020304" pitchFamily="18" charset="0"/>
                <a:ea typeface="Lucida Sans Unicode" panose="020B0602030504020204" pitchFamily="34" charset="0"/>
              </a:rPr>
              <a:t>Chciałabym  przybliżyć Państwu tematykę korelacji pomiędzy </a:t>
            </a:r>
            <a:r>
              <a:rPr lang="pl-PL" sz="1800" b="1" kern="50" dirty="0">
                <a:latin typeface="Times New Roman" panose="02020603050405020304" pitchFamily="18" charset="0"/>
                <a:ea typeface="Lucida Sans Unicode" panose="020B0602030504020204" pitchFamily="34" charset="0"/>
              </a:rPr>
              <a:t>produkcją żywności, a zmianami klimatycznymi i globalnym ociepleniem</a:t>
            </a:r>
            <a:r>
              <a:rPr lang="pl-PL" sz="1800" kern="50" dirty="0">
                <a:latin typeface="Times New Roman" panose="02020603050405020304" pitchFamily="18" charset="0"/>
                <a:ea typeface="Lucida Sans Unicode" panose="020B0602030504020204" pitchFamily="34" charset="0"/>
              </a:rPr>
              <a:t> z wykorzystaniem </a:t>
            </a:r>
            <a:r>
              <a:rPr lang="pl-PL" sz="1800" b="1" kern="50" dirty="0">
                <a:latin typeface="Times New Roman" panose="02020603050405020304" pitchFamily="18" charset="0"/>
                <a:ea typeface="Lucida Sans Unicode" panose="020B0602030504020204" pitchFamily="34" charset="0"/>
              </a:rPr>
              <a:t>narzędzi do oceny oddziaływania, jakim jest ślad węglowy, na przykładzie analizy różnych procesów przetwórczych </a:t>
            </a:r>
            <a:endParaRPr lang="pl-PL" sz="1800" kern="50" dirty="0"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174159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l-PL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Na koniec chciałabym podkreślić istotę i znaczenie śladu węglowego</a:t>
            </a:r>
          </a:p>
          <a:p>
            <a:pPr marL="342851" indent="-342851" algn="just">
              <a:buFont typeface="Wingdings" panose="05000000000000000000" pitchFamily="2" charset="2"/>
              <a:buChar char=""/>
              <a:tabLst>
                <a:tab pos="457134" algn="l"/>
              </a:tabLst>
            </a:pPr>
            <a:r>
              <a:rPr lang="pl-PL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Znajomość </a:t>
            </a:r>
            <a:r>
              <a:rPr lang="pl-PL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poziomu emisji gazów cieplarnianych </a:t>
            </a:r>
            <a:r>
              <a:rPr lang="pl-PL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stanowi dla przedsiębiorców istotny powód, który skłania do wdrażania innowacyjnych rozwiązań, mających na celu lepsze gospodarowanie zasobami, a także ograniczanie kosztów ponoszonych przez przedsiębiorstwa. </a:t>
            </a:r>
            <a:r>
              <a:rPr lang="pl-PL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Projektując i wybierając urządzenie i technologie energooszczędne możemy po pierwsze zaoszczędzić, a po drugie choćby w niewielkim stopniu przyczynić się do ochrony naszej planety. </a:t>
            </a:r>
            <a:endParaRPr lang="pl-PL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851" indent="-342851" algn="just">
              <a:buFont typeface="Wingdings" panose="05000000000000000000" pitchFamily="2" charset="2"/>
              <a:buChar char=""/>
              <a:tabLst>
                <a:tab pos="457134" algn="l"/>
              </a:tabLst>
            </a:pPr>
            <a:r>
              <a:rPr lang="pl-PL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W związku z planowanym wprowadzeniem obowiązkowego znakowania żywności, firmy będą </a:t>
            </a:r>
            <a:r>
              <a:rPr lang="pl-PL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zobowiązane do przeprowadzenia audytu wewnętrznego, </a:t>
            </a:r>
            <a:r>
              <a:rPr lang="pl-PL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także wśród swoich dostawców, w celu określenia czy produkty są przyjazne dla środowiska. </a:t>
            </a:r>
          </a:p>
          <a:p>
            <a:pPr marL="342851" indent="-342851" algn="just">
              <a:buFont typeface="Wingdings" panose="05000000000000000000" pitchFamily="2" charset="2"/>
              <a:buChar char=""/>
              <a:tabLst>
                <a:tab pos="457134" algn="l"/>
              </a:tabLst>
            </a:pPr>
            <a:r>
              <a:rPr lang="pl-PL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Wzrasta zainteresowanie przemysłu znakowaniem środków spożywczych w kontekście śladu węglowego, </a:t>
            </a:r>
            <a:r>
              <a:rPr lang="pl-PL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by pozytywnie wyróżnić swoje produkty </a:t>
            </a:r>
            <a:r>
              <a:rPr lang="pl-PL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wśród konkurentów. </a:t>
            </a:r>
          </a:p>
          <a:p>
            <a:pPr marL="342851" indent="-342851" algn="just">
              <a:buFont typeface="Wingdings" panose="05000000000000000000" pitchFamily="2" charset="2"/>
              <a:buChar char=""/>
              <a:tabLst>
                <a:tab pos="457134" algn="l"/>
              </a:tabLst>
            </a:pPr>
            <a:r>
              <a:rPr lang="pl-PL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Troska o środowisko naturalne staje się coraz bardziej widoczna w świadomości konsumentów. Klienci przy podejmowaniu decyzji zakupowych biorą pod uwagę zrównoważony rozwój.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67470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l-PL" b="1" dirty="0"/>
              <a:t>Produkcja żywności wiąże się z emisją ogromnej ilości gazów cieplarnianych, co wywołuje negatywne skutki dla klimatu Ziemi. </a:t>
            </a:r>
            <a:r>
              <a:rPr lang="pl-PL" b="1" i="1" dirty="0"/>
              <a:t>W celu zmniejszenia emisji wynikających z upraw rolniczych i przemysłu rolno-spożywczego</a:t>
            </a:r>
            <a:r>
              <a:rPr lang="pl-PL" b="1" dirty="0"/>
              <a:t> konieczne jest podjęcie radykalnych działań</a:t>
            </a:r>
            <a:r>
              <a:rPr lang="pl-PL" b="1" i="1" dirty="0"/>
              <a:t>.</a:t>
            </a:r>
          </a:p>
          <a:p>
            <a:endParaRPr lang="pl-PL" b="1" i="1" dirty="0"/>
          </a:p>
          <a:p>
            <a:pPr algn="just">
              <a:lnSpc>
                <a:spcPct val="115000"/>
              </a:lnSpc>
            </a:pPr>
            <a:r>
              <a:rPr lang="pl-PL" sz="1800" kern="50" dirty="0">
                <a:latin typeface="Times New Roman" panose="02020603050405020304" pitchFamily="18" charset="0"/>
                <a:ea typeface="Lucida Sans Unicode" panose="020B0602030504020204" pitchFamily="34" charset="0"/>
              </a:rPr>
              <a:t>Zatem, najważniejszymi wyzwaniami XXI są</a:t>
            </a:r>
            <a:r>
              <a:rPr lang="pl-PL" sz="1800" b="1" kern="50" dirty="0">
                <a:latin typeface="Times New Roman" panose="02020603050405020304" pitchFamily="18" charset="0"/>
                <a:ea typeface="Lucida Sans Unicode" panose="020B0602030504020204" pitchFamily="34" charset="0"/>
              </a:rPr>
              <a:t> </a:t>
            </a:r>
            <a:r>
              <a:rPr lang="pl-PL" sz="1800" kern="50" dirty="0">
                <a:latin typeface="Times New Roman" panose="02020603050405020304" pitchFamily="18" charset="0"/>
                <a:ea typeface="Lucida Sans Unicode" panose="020B0602030504020204" pitchFamily="34" charset="0"/>
              </a:rPr>
              <a:t>zapewnienie odpowiedniej ilości żywności, przeciwdziałanie jej marnotrawieniu oraz właściwa gospodarka odpadami. Polacy rocznie marnują  </a:t>
            </a:r>
            <a:r>
              <a:rPr lang="pl-PL" sz="1800" b="1" kern="50" dirty="0">
                <a:latin typeface="Times New Roman" panose="02020603050405020304" pitchFamily="18" charset="0"/>
                <a:ea typeface="Lucida Sans Unicode" panose="020B0602030504020204" pitchFamily="34" charset="0"/>
              </a:rPr>
              <a:t>235 kg żywności na osobę. </a:t>
            </a:r>
            <a:r>
              <a:rPr lang="pl-PL" sz="1800" kern="50" dirty="0">
                <a:latin typeface="Times New Roman" panose="02020603050405020304" pitchFamily="18" charset="0"/>
                <a:ea typeface="Lucida Sans Unicode" panose="020B0602030504020204" pitchFamily="34" charset="0"/>
              </a:rPr>
              <a:t>Najczęściej wędliny, pieczywo, warzywa i owoce. </a:t>
            </a:r>
          </a:p>
          <a:p>
            <a:pPr algn="just">
              <a:lnSpc>
                <a:spcPct val="115000"/>
              </a:lnSpc>
            </a:pPr>
            <a:r>
              <a:rPr lang="pl-PL" sz="1800" kern="50" dirty="0">
                <a:latin typeface="Times New Roman" panose="02020603050405020304" pitchFamily="18" charset="0"/>
                <a:ea typeface="Lucida Sans Unicode" panose="020B0602030504020204" pitchFamily="34" charset="0"/>
              </a:rPr>
              <a:t>Ponad miarę, nieefektywnie i w coraz szybszym tempie konsumujemy nie tylko żywność, ale również kurczące się zasoby środowiskowe. </a:t>
            </a:r>
          </a:p>
          <a:p>
            <a:pPr algn="just">
              <a:lnSpc>
                <a:spcPct val="115000"/>
              </a:lnSpc>
            </a:pPr>
            <a:r>
              <a:rPr lang="pl-PL" sz="1800" i="1" kern="50" dirty="0">
                <a:latin typeface="Times New Roman" panose="02020603050405020304" pitchFamily="18" charset="0"/>
                <a:ea typeface="Lucida Sans Unicode" panose="020B0602030504020204" pitchFamily="34" charset="0"/>
              </a:rPr>
              <a:t>Jedną z możliwości poprawy takiego stanu</a:t>
            </a:r>
            <a:r>
              <a:rPr lang="pl-PL" sz="1800" kern="50" dirty="0">
                <a:latin typeface="Times New Roman" panose="02020603050405020304" pitchFamily="18" charset="0"/>
                <a:ea typeface="Lucida Sans Unicode" panose="020B0602030504020204" pitchFamily="34" charset="0"/>
              </a:rPr>
              <a:t> jest zmiana diety na roślinną  i sposób na powstrzymanie szybko postępujących zmian klimatycznych. Wyeliminowanie produktów odzwierzęcych z diety może zmniejszyć ślad węglowy każdego z nas nawet o 73%.</a:t>
            </a:r>
          </a:p>
          <a:p>
            <a:pPr algn="just">
              <a:lnSpc>
                <a:spcPct val="115000"/>
              </a:lnSpc>
            </a:pPr>
            <a:r>
              <a:rPr lang="pl-PL" sz="1800" kern="50" dirty="0">
                <a:latin typeface="Times New Roman" panose="02020603050405020304" pitchFamily="18" charset="0"/>
                <a:ea typeface="Lucida Sans Unicode" panose="020B0602030504020204" pitchFamily="34" charset="0"/>
              </a:rPr>
              <a:t>Inną możliwością jest realizacja celów gospodarki o obiegu zamkniętym.</a:t>
            </a:r>
          </a:p>
          <a:p>
            <a:endParaRPr b="1" i="1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88DB82DF-FFDB-48C7-8B86-47B1D7FAF63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7" tIns="45714" rIns="91427" bIns="45714"/>
          <a:lstStyle>
            <a:lvl1pPr marL="215869" indent="-215869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199" algn="l"/>
                <a:tab pos="898396" algn="l"/>
                <a:tab pos="1347594" algn="l"/>
                <a:tab pos="1796791" algn="l"/>
                <a:tab pos="2245990" algn="l"/>
                <a:tab pos="2695187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199" algn="l"/>
                <a:tab pos="898396" algn="l"/>
                <a:tab pos="1347594" algn="l"/>
                <a:tab pos="1796791" algn="l"/>
                <a:tab pos="2245990" algn="l"/>
                <a:tab pos="2695187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199" algn="l"/>
                <a:tab pos="898396" algn="l"/>
                <a:tab pos="1347594" algn="l"/>
                <a:tab pos="1796791" algn="l"/>
                <a:tab pos="2245990" algn="l"/>
                <a:tab pos="2695187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199" algn="l"/>
                <a:tab pos="898396" algn="l"/>
                <a:tab pos="1347594" algn="l"/>
                <a:tab pos="1796791" algn="l"/>
                <a:tab pos="2245990" algn="l"/>
                <a:tab pos="2695187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199" algn="l"/>
                <a:tab pos="898396" algn="l"/>
                <a:tab pos="1347594" algn="l"/>
                <a:tab pos="1796791" algn="l"/>
                <a:tab pos="2245990" algn="l"/>
                <a:tab pos="2695187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238" indent="-228567" defTabSz="44919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199" algn="l"/>
                <a:tab pos="898396" algn="l"/>
                <a:tab pos="1347594" algn="l"/>
                <a:tab pos="1796791" algn="l"/>
                <a:tab pos="2245990" algn="l"/>
                <a:tab pos="2695187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372" indent="-228567" defTabSz="44919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199" algn="l"/>
                <a:tab pos="898396" algn="l"/>
                <a:tab pos="1347594" algn="l"/>
                <a:tab pos="1796791" algn="l"/>
                <a:tab pos="2245990" algn="l"/>
                <a:tab pos="2695187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8506" indent="-228567" defTabSz="44919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199" algn="l"/>
                <a:tab pos="898396" algn="l"/>
                <a:tab pos="1347594" algn="l"/>
                <a:tab pos="1796791" algn="l"/>
                <a:tab pos="2245990" algn="l"/>
                <a:tab pos="2695187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5640" indent="-228567" defTabSz="44919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199" algn="l"/>
                <a:tab pos="898396" algn="l"/>
                <a:tab pos="1347594" algn="l"/>
                <a:tab pos="1796791" algn="l"/>
                <a:tab pos="2245990" algn="l"/>
                <a:tab pos="2695187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8BC6BE89-CCF9-40C0-ABEC-0D11F3B990C2}" type="slidenum">
              <a:rPr lang="pl-PL" altLang="pl-PL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</a:t>
            </a:fld>
            <a:endParaRPr lang="pl-PL" altLang="pl-PL"/>
          </a:p>
        </p:txBody>
      </p:sp>
      <p:sp>
        <p:nvSpPr>
          <p:cNvPr id="16387" name="Rectangle 1">
            <a:extLst>
              <a:ext uri="{FF2B5EF4-FFF2-40B4-BE49-F238E27FC236}">
                <a16:creationId xmlns:a16="http://schemas.microsoft.com/office/drawing/2014/main" id="{38A6F63B-9E8D-4CF6-B707-F69982E5E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7" tIns="45714" rIns="91427" bIns="45714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16388" name="Rectangle 2">
            <a:extLst>
              <a:ext uri="{FF2B5EF4-FFF2-40B4-BE49-F238E27FC236}">
                <a16:creationId xmlns:a16="http://schemas.microsoft.com/office/drawing/2014/main" id="{D22DAA66-ACC4-4B08-A479-8A7CDD665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47" tIns="44273" rIns="90347" bIns="44273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>
                <a:latin typeface="Arial" panose="020B0604020202020204" pitchFamily="34" charset="0"/>
              </a:rPr>
              <a:t>14</a:t>
            </a:r>
          </a:p>
        </p:txBody>
      </p:sp>
      <p:sp>
        <p:nvSpPr>
          <p:cNvPr id="16389" name="Rectangle 3">
            <a:extLst>
              <a:ext uri="{FF2B5EF4-FFF2-40B4-BE49-F238E27FC236}">
                <a16:creationId xmlns:a16="http://schemas.microsoft.com/office/drawing/2014/main" id="{B647A6F6-5B50-4D90-BDFD-6D1780493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7" tIns="45714" rIns="91427" bIns="45714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16390" name="Rectangle 4">
            <a:extLst>
              <a:ext uri="{FF2B5EF4-FFF2-40B4-BE49-F238E27FC236}">
                <a16:creationId xmlns:a16="http://schemas.microsoft.com/office/drawing/2014/main" id="{5774F104-6BEC-4FB5-8BA8-228B88638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0"/>
            <a:ext cx="3267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47" tIns="44273" rIns="90347" bIns="44273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>
                <a:latin typeface="Arial" panose="020B0604020202020204" pitchFamily="34" charset="0"/>
              </a:rPr>
              <a:t>Katedra Techniki Cieplnej i Chłodnictwa Politechnika Łódzka</a:t>
            </a:r>
          </a:p>
        </p:txBody>
      </p:sp>
      <p:sp>
        <p:nvSpPr>
          <p:cNvPr id="16391" name="Rectangle 5">
            <a:extLst>
              <a:ext uri="{FF2B5EF4-FFF2-40B4-BE49-F238E27FC236}">
                <a16:creationId xmlns:a16="http://schemas.microsoft.com/office/drawing/2014/main" id="{50AA3B5D-46EA-4088-9717-C56FA877E6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2150"/>
            <a:ext cx="4552950" cy="3416300"/>
          </a:xfrm>
          <a:solidFill>
            <a:srgbClr val="FFFFFF"/>
          </a:solidFill>
          <a:ln/>
        </p:spPr>
      </p:sp>
      <p:sp>
        <p:nvSpPr>
          <p:cNvPr id="16392" name="Text Box 6">
            <a:extLst>
              <a:ext uri="{FF2B5EF4-FFF2-40B4-BE49-F238E27FC236}">
                <a16:creationId xmlns:a16="http://schemas.microsoft.com/office/drawing/2014/main" id="{56D1B794-B594-44A9-9566-D0C997B80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688" y="5148263"/>
            <a:ext cx="5616575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7" tIns="45714" rIns="91427" bIns="45714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l-PL" b="1" dirty="0"/>
              <a:t>Produkcja żywności wiąże się z emisją ogromnej ilości gazów cieplarnianych, co wywołuje negatywne skutki dla klimatu Ziemi. </a:t>
            </a:r>
            <a:r>
              <a:rPr lang="pl-PL" b="1" i="1" dirty="0"/>
              <a:t>W celu zmniejszenia emisji wynikających z upraw rolniczych i przemysłu rolno-spożywczego</a:t>
            </a:r>
            <a:r>
              <a:rPr lang="pl-PL" b="1" dirty="0"/>
              <a:t> konieczne jest podjęcie radykalnych działań</a:t>
            </a:r>
            <a:r>
              <a:rPr lang="pl-PL" b="1" i="1" dirty="0"/>
              <a:t>.</a:t>
            </a:r>
          </a:p>
          <a:p>
            <a:endParaRPr lang="pl-PL" b="1" i="1" dirty="0"/>
          </a:p>
          <a:p>
            <a:pPr algn="just">
              <a:lnSpc>
                <a:spcPct val="115000"/>
              </a:lnSpc>
            </a:pPr>
            <a:r>
              <a:rPr lang="pl-PL" sz="1800" kern="50" dirty="0">
                <a:latin typeface="Times New Roman" panose="02020603050405020304" pitchFamily="18" charset="0"/>
                <a:ea typeface="Lucida Sans Unicode" panose="020B0602030504020204" pitchFamily="34" charset="0"/>
              </a:rPr>
              <a:t>Zatem, najważniejszymi wyzwaniami XXI są</a:t>
            </a:r>
            <a:r>
              <a:rPr lang="pl-PL" sz="1800" b="1" kern="50" dirty="0">
                <a:latin typeface="Times New Roman" panose="02020603050405020304" pitchFamily="18" charset="0"/>
                <a:ea typeface="Lucida Sans Unicode" panose="020B0602030504020204" pitchFamily="34" charset="0"/>
              </a:rPr>
              <a:t> </a:t>
            </a:r>
            <a:r>
              <a:rPr lang="pl-PL" sz="1800" kern="50" dirty="0">
                <a:latin typeface="Times New Roman" panose="02020603050405020304" pitchFamily="18" charset="0"/>
                <a:ea typeface="Lucida Sans Unicode" panose="020B0602030504020204" pitchFamily="34" charset="0"/>
              </a:rPr>
              <a:t>zapewnienie odpowiedniej ilości żywności, przeciwdziałanie jej marnotrawieniu oraz właściwa gospodarka odpadami. Polacy rocznie marnują  </a:t>
            </a:r>
            <a:r>
              <a:rPr lang="pl-PL" sz="1800" b="1" kern="50" dirty="0">
                <a:latin typeface="Times New Roman" panose="02020603050405020304" pitchFamily="18" charset="0"/>
                <a:ea typeface="Lucida Sans Unicode" panose="020B0602030504020204" pitchFamily="34" charset="0"/>
              </a:rPr>
              <a:t>235 kg żywności na osobę. </a:t>
            </a:r>
            <a:r>
              <a:rPr lang="pl-PL" sz="1800" kern="50" dirty="0">
                <a:latin typeface="Times New Roman" panose="02020603050405020304" pitchFamily="18" charset="0"/>
                <a:ea typeface="Lucida Sans Unicode" panose="020B0602030504020204" pitchFamily="34" charset="0"/>
              </a:rPr>
              <a:t>Najczęściej wędliny, pieczywo, warzywa i owoce. </a:t>
            </a:r>
          </a:p>
          <a:p>
            <a:pPr algn="just">
              <a:lnSpc>
                <a:spcPct val="115000"/>
              </a:lnSpc>
            </a:pPr>
            <a:r>
              <a:rPr lang="pl-PL" sz="1800" kern="50" dirty="0">
                <a:latin typeface="Times New Roman" panose="02020603050405020304" pitchFamily="18" charset="0"/>
                <a:ea typeface="Lucida Sans Unicode" panose="020B0602030504020204" pitchFamily="34" charset="0"/>
              </a:rPr>
              <a:t>Ponad miarę, nieefektywnie i w coraz szybszym tempie konsumujemy nie tylko żywność, ale również kurczące się zasoby środowiskowe. </a:t>
            </a:r>
          </a:p>
          <a:p>
            <a:pPr algn="just">
              <a:lnSpc>
                <a:spcPct val="115000"/>
              </a:lnSpc>
            </a:pPr>
            <a:r>
              <a:rPr lang="pl-PL" sz="1800" i="1" kern="50" dirty="0">
                <a:latin typeface="Times New Roman" panose="02020603050405020304" pitchFamily="18" charset="0"/>
                <a:ea typeface="Lucida Sans Unicode" panose="020B0602030504020204" pitchFamily="34" charset="0"/>
              </a:rPr>
              <a:t>Jedną z możliwości poprawy takiego stanu</a:t>
            </a:r>
            <a:r>
              <a:rPr lang="pl-PL" sz="1800" kern="50" dirty="0">
                <a:latin typeface="Times New Roman" panose="02020603050405020304" pitchFamily="18" charset="0"/>
                <a:ea typeface="Lucida Sans Unicode" panose="020B0602030504020204" pitchFamily="34" charset="0"/>
              </a:rPr>
              <a:t> jest zmiana diety na roślinną  i sposób na powstrzymanie szybko postępujących zmian klimatycznych. Wyeliminowanie produktów odzwierzęcych z diety może zmniejszyć ślad węglowy każdego z nas nawet o 73%.</a:t>
            </a:r>
          </a:p>
          <a:p>
            <a:pPr algn="just">
              <a:lnSpc>
                <a:spcPct val="115000"/>
              </a:lnSpc>
            </a:pPr>
            <a:r>
              <a:rPr lang="pl-PL" sz="1800" kern="50" dirty="0">
                <a:latin typeface="Times New Roman" panose="02020603050405020304" pitchFamily="18" charset="0"/>
                <a:ea typeface="Lucida Sans Unicode" panose="020B0602030504020204" pitchFamily="34" charset="0"/>
              </a:rPr>
              <a:t>Inną możliwością jest realizacja celów gospodarki o obiegu zamkniętym.</a:t>
            </a:r>
          </a:p>
          <a:p>
            <a:endParaRPr b="1" i="1" dirty="0"/>
          </a:p>
        </p:txBody>
      </p:sp>
    </p:spTree>
    <p:extLst>
      <p:ext uri="{BB962C8B-B14F-4D97-AF65-F5344CB8AC3E}">
        <p14:creationId xmlns:p14="http://schemas.microsoft.com/office/powerpoint/2010/main" val="828590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85709" indent="-285709">
              <a:buSzPct val="100000"/>
              <a:buFont typeface="Calibri"/>
              <a:buChar char="➢"/>
              <a:defRPr strike="sngStrike"/>
            </a:pPr>
            <a:r>
              <a:rPr strike="noStrike" dirty="0">
                <a:solidFill>
                  <a:schemeClr val="tx1"/>
                </a:solidFill>
              </a:rPr>
              <a:t>jest </a:t>
            </a:r>
            <a:r>
              <a:rPr strike="noStrike" dirty="0" err="1">
                <a:solidFill>
                  <a:schemeClr val="tx1"/>
                </a:solidFill>
              </a:rPr>
              <a:t>koncepcją</a:t>
            </a:r>
            <a:r>
              <a:rPr strike="noStrike" dirty="0">
                <a:solidFill>
                  <a:schemeClr val="tx1"/>
                </a:solidFill>
              </a:rPr>
              <a:t> </a:t>
            </a:r>
            <a:r>
              <a:rPr strike="noStrike" dirty="0" err="1">
                <a:solidFill>
                  <a:schemeClr val="tx1"/>
                </a:solidFill>
              </a:rPr>
              <a:t>zmierzającą</a:t>
            </a:r>
            <a:r>
              <a:rPr strike="noStrike" dirty="0">
                <a:solidFill>
                  <a:schemeClr val="tx1"/>
                </a:solidFill>
              </a:rPr>
              <a:t> do </a:t>
            </a:r>
            <a:r>
              <a:rPr strike="noStrike" dirty="0" err="1">
                <a:solidFill>
                  <a:schemeClr val="tx1"/>
                </a:solidFill>
              </a:rPr>
              <a:t>racjonalnego</a:t>
            </a:r>
            <a:r>
              <a:rPr strike="noStrike" dirty="0">
                <a:solidFill>
                  <a:schemeClr val="tx1"/>
                </a:solidFill>
              </a:rPr>
              <a:t> </a:t>
            </a:r>
            <a:r>
              <a:rPr lang="pl-PL" strike="noStrike" dirty="0">
                <a:solidFill>
                  <a:schemeClr val="tx1"/>
                </a:solidFill>
              </a:rPr>
              <a:t>………</a:t>
            </a:r>
          </a:p>
          <a:p>
            <a:pPr>
              <a:buSzPct val="100000"/>
              <a:defRPr strike="sngStrike"/>
            </a:pPr>
            <a:endParaRPr lang="pl-PL" strike="noStrike" dirty="0">
              <a:solidFill>
                <a:schemeClr val="tx1"/>
              </a:solidFill>
            </a:endParaRPr>
          </a:p>
          <a:p>
            <a:pPr>
              <a:buSzPct val="100000"/>
              <a:defRPr strike="sngStrike"/>
            </a:pPr>
            <a:r>
              <a:rPr lang="pl-PL" sz="1800" b="1" kern="50" dirty="0">
                <a:solidFill>
                  <a:schemeClr val="tx1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W ostatnich latach wprowadza się szersze spojrzenie na emisję gazów cieplarniach do atmosfery</a:t>
            </a:r>
            <a:r>
              <a:rPr lang="pl-PL" sz="1800" kern="50" dirty="0">
                <a:solidFill>
                  <a:schemeClr val="tx1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 w tym celu wprowadzono wskaźnik ślad węglowy.</a:t>
            </a:r>
            <a:r>
              <a:rPr lang="pl-PL" sz="1800" b="1" kern="50" dirty="0">
                <a:solidFill>
                  <a:schemeClr val="tx1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 </a:t>
            </a:r>
            <a:endParaRPr lang="pl-PL" strike="noStrike" dirty="0">
              <a:solidFill>
                <a:schemeClr val="tx1"/>
              </a:solidFill>
            </a:endParaRPr>
          </a:p>
          <a:p>
            <a:pPr marL="285709" indent="-285709">
              <a:buSzPct val="100000"/>
              <a:buFont typeface="Calibri"/>
              <a:buChar char="➢"/>
              <a:defRPr strike="sngStrike"/>
            </a:pPr>
            <a:r>
              <a:rPr lang="pl-PL" strike="noStrike" dirty="0">
                <a:solidFill>
                  <a:schemeClr val="tx1"/>
                </a:solidFill>
              </a:rPr>
              <a:t>j</a:t>
            </a:r>
            <a:r>
              <a:rPr strike="noStrike" dirty="0" err="1">
                <a:solidFill>
                  <a:schemeClr val="tx1"/>
                </a:solidFill>
              </a:rPr>
              <a:t>est</a:t>
            </a:r>
            <a:r>
              <a:rPr strike="noStrike" dirty="0">
                <a:solidFill>
                  <a:schemeClr val="tx1"/>
                </a:solidFill>
              </a:rPr>
              <a:t> to </a:t>
            </a:r>
            <a:r>
              <a:rPr strike="noStrike" dirty="0" err="1">
                <a:solidFill>
                  <a:schemeClr val="tx1"/>
                </a:solidFill>
              </a:rPr>
              <a:t>ekwiwalentna</a:t>
            </a:r>
            <a:r>
              <a:rPr strike="noStrike" dirty="0">
                <a:solidFill>
                  <a:schemeClr val="tx1"/>
                </a:solidFill>
              </a:rPr>
              <a:t> </a:t>
            </a:r>
            <a:r>
              <a:rPr strike="noStrike" dirty="0" err="1">
                <a:solidFill>
                  <a:schemeClr val="tx1"/>
                </a:solidFill>
              </a:rPr>
              <a:t>ilość</a:t>
            </a:r>
            <a:r>
              <a:rPr strike="noStrike" dirty="0">
                <a:solidFill>
                  <a:schemeClr val="tx1"/>
                </a:solidFill>
              </a:rPr>
              <a:t> CO</a:t>
            </a:r>
            <a:r>
              <a:rPr strike="noStrike" baseline="-25000" dirty="0">
                <a:solidFill>
                  <a:schemeClr val="tx1"/>
                </a:solidFill>
              </a:rPr>
              <a:t>2</a:t>
            </a:r>
            <a:r>
              <a:rPr strike="noStrike" dirty="0">
                <a:solidFill>
                  <a:schemeClr val="tx1"/>
                </a:solidFill>
              </a:rPr>
              <a:t>, </a:t>
            </a:r>
            <a:r>
              <a:rPr strike="noStrike" dirty="0" err="1">
                <a:solidFill>
                  <a:schemeClr val="tx1"/>
                </a:solidFill>
              </a:rPr>
              <a:t>wytworzonego</a:t>
            </a:r>
            <a:r>
              <a:rPr strike="noStrike" dirty="0">
                <a:solidFill>
                  <a:schemeClr val="tx1"/>
                </a:solidFill>
              </a:rPr>
              <a:t> </a:t>
            </a:r>
            <a:r>
              <a:rPr strike="noStrike" dirty="0" err="1">
                <a:solidFill>
                  <a:schemeClr val="tx1"/>
                </a:solidFill>
              </a:rPr>
              <a:t>pośrednio</a:t>
            </a:r>
            <a:r>
              <a:rPr strike="noStrike" dirty="0">
                <a:solidFill>
                  <a:schemeClr val="tx1"/>
                </a:solidFill>
              </a:rPr>
              <a:t> </a:t>
            </a:r>
            <a:r>
              <a:rPr strike="noStrike" dirty="0" err="1">
                <a:solidFill>
                  <a:schemeClr val="tx1"/>
                </a:solidFill>
              </a:rPr>
              <a:t>lub</a:t>
            </a:r>
            <a:r>
              <a:rPr strike="noStrike" dirty="0">
                <a:solidFill>
                  <a:schemeClr val="tx1"/>
                </a:solidFill>
              </a:rPr>
              <a:t> </a:t>
            </a:r>
            <a:r>
              <a:rPr strike="noStrike" dirty="0" err="1">
                <a:solidFill>
                  <a:schemeClr val="tx1"/>
                </a:solidFill>
              </a:rPr>
              <a:t>bezpośrednio</a:t>
            </a:r>
            <a:r>
              <a:rPr lang="pl-PL" strike="noStrike" dirty="0">
                <a:solidFill>
                  <a:schemeClr val="tx1"/>
                </a:solidFill>
              </a:rPr>
              <a:t> </a:t>
            </a:r>
            <a:r>
              <a:rPr strike="noStrike" dirty="0" err="1">
                <a:solidFill>
                  <a:schemeClr val="tx1"/>
                </a:solidFill>
              </a:rPr>
              <a:t>emitowanych</a:t>
            </a:r>
            <a:r>
              <a:rPr strike="noStrike" dirty="0">
                <a:solidFill>
                  <a:schemeClr val="tx1"/>
                </a:solidFill>
              </a:rPr>
              <a:t> w </a:t>
            </a:r>
            <a:r>
              <a:rPr strike="noStrike" dirty="0" err="1">
                <a:solidFill>
                  <a:schemeClr val="tx1"/>
                </a:solidFill>
              </a:rPr>
              <a:t>cyklu</a:t>
            </a:r>
            <a:r>
              <a:rPr strike="noStrike" dirty="0">
                <a:solidFill>
                  <a:schemeClr val="tx1"/>
                </a:solidFill>
              </a:rPr>
              <a:t> </a:t>
            </a:r>
            <a:r>
              <a:rPr strike="noStrike" dirty="0" err="1">
                <a:solidFill>
                  <a:schemeClr val="tx1"/>
                </a:solidFill>
              </a:rPr>
              <a:t>życia</a:t>
            </a:r>
            <a:r>
              <a:rPr strike="noStrike" dirty="0">
                <a:solidFill>
                  <a:schemeClr val="tx1"/>
                </a:solidFill>
              </a:rPr>
              <a:t> </a:t>
            </a:r>
            <a:r>
              <a:rPr strike="noStrike" dirty="0" err="1">
                <a:solidFill>
                  <a:schemeClr val="tx1"/>
                </a:solidFill>
              </a:rPr>
              <a:t>produktu</a:t>
            </a:r>
            <a:r>
              <a:rPr strike="noStrike" dirty="0">
                <a:solidFill>
                  <a:schemeClr val="tx1"/>
                </a:solidFill>
              </a:rPr>
              <a:t> </a:t>
            </a:r>
            <a:r>
              <a:rPr strike="noStrike" dirty="0" err="1">
                <a:solidFill>
                  <a:schemeClr val="tx1"/>
                </a:solidFill>
              </a:rPr>
              <a:t>lub</a:t>
            </a:r>
            <a:r>
              <a:rPr strike="noStrike" dirty="0">
                <a:solidFill>
                  <a:schemeClr val="tx1"/>
                </a:solidFill>
              </a:rPr>
              <a:t> </a:t>
            </a:r>
            <a:r>
              <a:rPr strike="noStrike" dirty="0" err="1">
                <a:solidFill>
                  <a:schemeClr val="tx1"/>
                </a:solidFill>
              </a:rPr>
              <a:t>procesu</a:t>
            </a:r>
            <a:endParaRPr lang="pl-PL" strike="noStrike" dirty="0">
              <a:solidFill>
                <a:schemeClr val="tx1"/>
              </a:solidFill>
            </a:endParaRPr>
          </a:p>
          <a:p>
            <a:pPr marL="285709" indent="-285709">
              <a:buSzPct val="100000"/>
              <a:buFont typeface="Calibri"/>
              <a:buChar char="➢"/>
              <a:defRPr strike="sngStrike"/>
            </a:pPr>
            <a:r>
              <a:rPr strike="noStrike" dirty="0" err="1">
                <a:solidFill>
                  <a:schemeClr val="tx1"/>
                </a:solidFill>
              </a:rPr>
              <a:t>pozwala</a:t>
            </a:r>
            <a:r>
              <a:rPr strike="noStrike" dirty="0">
                <a:solidFill>
                  <a:schemeClr val="tx1"/>
                </a:solidFill>
              </a:rPr>
              <a:t> </a:t>
            </a:r>
            <a:r>
              <a:rPr strike="noStrike" dirty="0" err="1">
                <a:solidFill>
                  <a:schemeClr val="tx1"/>
                </a:solidFill>
              </a:rPr>
              <a:t>na</a:t>
            </a:r>
            <a:r>
              <a:rPr strike="noStrike" dirty="0">
                <a:solidFill>
                  <a:schemeClr val="tx1"/>
                </a:solidFill>
              </a:rPr>
              <a:t> </a:t>
            </a:r>
            <a:r>
              <a:rPr strike="noStrike" dirty="0" err="1">
                <a:solidFill>
                  <a:schemeClr val="tx1"/>
                </a:solidFill>
              </a:rPr>
              <a:t>powiązanie</a:t>
            </a:r>
            <a:r>
              <a:rPr strike="noStrike" dirty="0">
                <a:solidFill>
                  <a:schemeClr val="tx1"/>
                </a:solidFill>
              </a:rPr>
              <a:t> </a:t>
            </a:r>
            <a:r>
              <a:rPr strike="noStrike" dirty="0" err="1">
                <a:solidFill>
                  <a:schemeClr val="tx1"/>
                </a:solidFill>
              </a:rPr>
              <a:t>problemu</a:t>
            </a:r>
            <a:r>
              <a:rPr strike="noStrike" dirty="0">
                <a:solidFill>
                  <a:schemeClr val="tx1"/>
                </a:solidFill>
              </a:rPr>
              <a:t> z </a:t>
            </a:r>
            <a:r>
              <a:rPr strike="noStrike" dirty="0" err="1">
                <a:solidFill>
                  <a:schemeClr val="tx1"/>
                </a:solidFill>
              </a:rPr>
              <a:t>jednostką</a:t>
            </a:r>
            <a:r>
              <a:rPr strike="noStrike" dirty="0">
                <a:solidFill>
                  <a:schemeClr val="tx1"/>
                </a:solidFill>
              </a:rPr>
              <a:t> </a:t>
            </a:r>
            <a:r>
              <a:rPr strike="noStrike" dirty="0" err="1">
                <a:solidFill>
                  <a:schemeClr val="tx1"/>
                </a:solidFill>
              </a:rPr>
              <a:t>odpowiedzialną</a:t>
            </a:r>
            <a:r>
              <a:rPr strike="noStrike" dirty="0">
                <a:solidFill>
                  <a:schemeClr val="tx1"/>
                </a:solidFill>
              </a:rPr>
              <a:t> za </a:t>
            </a:r>
            <a:r>
              <a:rPr strike="noStrike" dirty="0" err="1">
                <a:solidFill>
                  <a:schemeClr val="tx1"/>
                </a:solidFill>
              </a:rPr>
              <a:t>jego</a:t>
            </a:r>
            <a:r>
              <a:rPr strike="noStrike" dirty="0">
                <a:solidFill>
                  <a:schemeClr val="tx1"/>
                </a:solidFill>
              </a:rPr>
              <a:t> </a:t>
            </a:r>
            <a:r>
              <a:rPr strike="noStrike" dirty="0" err="1">
                <a:solidFill>
                  <a:schemeClr val="tx1"/>
                </a:solidFill>
              </a:rPr>
              <a:t>powstanie</a:t>
            </a:r>
            <a:r>
              <a:rPr strike="noStrike" dirty="0">
                <a:solidFill>
                  <a:schemeClr val="tx1"/>
                </a:solidFill>
              </a:rPr>
              <a:t>, a </a:t>
            </a:r>
            <a:r>
              <a:rPr strike="noStrike" dirty="0" err="1">
                <a:solidFill>
                  <a:schemeClr val="tx1"/>
                </a:solidFill>
              </a:rPr>
              <a:t>tym</a:t>
            </a:r>
            <a:r>
              <a:rPr strike="noStrike" dirty="0">
                <a:solidFill>
                  <a:schemeClr val="tx1"/>
                </a:solidFill>
              </a:rPr>
              <a:t> </a:t>
            </a:r>
            <a:r>
              <a:rPr strike="noStrike" dirty="0" err="1">
                <a:solidFill>
                  <a:schemeClr val="tx1"/>
                </a:solidFill>
              </a:rPr>
              <a:t>samym</a:t>
            </a:r>
            <a:r>
              <a:rPr strike="noStrike" dirty="0">
                <a:solidFill>
                  <a:schemeClr val="tx1"/>
                </a:solidFill>
              </a:rPr>
              <a:t> </a:t>
            </a:r>
            <a:r>
              <a:rPr strike="noStrike" dirty="0" err="1">
                <a:solidFill>
                  <a:schemeClr val="tx1"/>
                </a:solidFill>
              </a:rPr>
              <a:t>wpływa</a:t>
            </a:r>
            <a:r>
              <a:rPr strike="noStrike" dirty="0">
                <a:solidFill>
                  <a:schemeClr val="tx1"/>
                </a:solidFill>
              </a:rPr>
              <a:t> </a:t>
            </a:r>
            <a:r>
              <a:rPr strike="noStrike" dirty="0" err="1">
                <a:solidFill>
                  <a:schemeClr val="tx1"/>
                </a:solidFill>
              </a:rPr>
              <a:t>na</a:t>
            </a:r>
            <a:r>
              <a:rPr strike="noStrike" dirty="0">
                <a:solidFill>
                  <a:schemeClr val="tx1"/>
                </a:solidFill>
              </a:rPr>
              <a:t> </a:t>
            </a:r>
            <a:r>
              <a:rPr strike="noStrike" dirty="0" err="1">
                <a:solidFill>
                  <a:schemeClr val="tx1"/>
                </a:solidFill>
              </a:rPr>
              <a:t>świadomość</a:t>
            </a:r>
            <a:r>
              <a:rPr strike="noStrike" dirty="0">
                <a:solidFill>
                  <a:schemeClr val="tx1"/>
                </a:solidFill>
              </a:rPr>
              <a:t> </a:t>
            </a:r>
            <a:r>
              <a:rPr strike="noStrike" dirty="0" err="1">
                <a:solidFill>
                  <a:schemeClr val="tx1"/>
                </a:solidFill>
              </a:rPr>
              <a:t>i</a:t>
            </a:r>
            <a:r>
              <a:rPr strike="noStrike" dirty="0">
                <a:solidFill>
                  <a:schemeClr val="tx1"/>
                </a:solidFill>
              </a:rPr>
              <a:t> </a:t>
            </a:r>
            <a:r>
              <a:rPr strike="noStrike" dirty="0" err="1">
                <a:solidFill>
                  <a:schemeClr val="tx1"/>
                </a:solidFill>
              </a:rPr>
              <a:t>staje</a:t>
            </a:r>
            <a:r>
              <a:rPr strike="noStrike" dirty="0">
                <a:solidFill>
                  <a:schemeClr val="tx1"/>
                </a:solidFill>
              </a:rPr>
              <a:t> </a:t>
            </a:r>
            <a:r>
              <a:rPr strike="noStrike" dirty="0" err="1">
                <a:solidFill>
                  <a:schemeClr val="tx1"/>
                </a:solidFill>
              </a:rPr>
              <a:t>się</a:t>
            </a:r>
            <a:r>
              <a:rPr strike="noStrike" dirty="0">
                <a:solidFill>
                  <a:schemeClr val="tx1"/>
                </a:solidFill>
              </a:rPr>
              <a:t> </a:t>
            </a:r>
            <a:r>
              <a:rPr strike="noStrike" dirty="0" err="1">
                <a:solidFill>
                  <a:schemeClr val="tx1"/>
                </a:solidFill>
              </a:rPr>
              <a:t>impulsem</a:t>
            </a:r>
            <a:r>
              <a:rPr strike="noStrike" dirty="0">
                <a:solidFill>
                  <a:schemeClr val="tx1"/>
                </a:solidFill>
              </a:rPr>
              <a:t>  do </a:t>
            </a:r>
            <a:r>
              <a:rPr strike="noStrike" dirty="0" err="1">
                <a:solidFill>
                  <a:schemeClr val="tx1"/>
                </a:solidFill>
              </a:rPr>
              <a:t>podejmowania</a:t>
            </a:r>
            <a:r>
              <a:rPr strike="noStrike" dirty="0">
                <a:solidFill>
                  <a:schemeClr val="tx1"/>
                </a:solidFill>
              </a:rPr>
              <a:t> </a:t>
            </a:r>
            <a:r>
              <a:rPr strike="noStrike" dirty="0" err="1">
                <a:solidFill>
                  <a:schemeClr val="tx1"/>
                </a:solidFill>
              </a:rPr>
              <a:t>proekologicznych</a:t>
            </a:r>
            <a:r>
              <a:rPr strike="noStrike" dirty="0">
                <a:solidFill>
                  <a:schemeClr val="tx1"/>
                </a:solidFill>
              </a:rPr>
              <a:t> </a:t>
            </a:r>
            <a:r>
              <a:rPr strike="noStrike" dirty="0" err="1">
                <a:solidFill>
                  <a:schemeClr val="tx1"/>
                </a:solidFill>
              </a:rPr>
              <a:t>działań</a:t>
            </a:r>
            <a:r>
              <a:rPr strike="noStrike" dirty="0">
                <a:solidFill>
                  <a:schemeClr val="tx1"/>
                </a:solidFill>
              </a:rPr>
              <a:t>  </a:t>
            </a:r>
            <a:endParaRPr lang="pl-PL" strike="noStrike" dirty="0">
              <a:solidFill>
                <a:schemeClr val="tx1"/>
              </a:solidFill>
            </a:endParaRPr>
          </a:p>
          <a:p>
            <a:pPr marL="285709" indent="-285709">
              <a:buSzPct val="100000"/>
              <a:buFont typeface="Calibri"/>
              <a:buChar char="➢"/>
              <a:defRPr strike="sngStrike"/>
            </a:pPr>
            <a:endParaRPr lang="pl-PL" strike="noStrike" dirty="0">
              <a:solidFill>
                <a:schemeClr val="tx1"/>
              </a:solidFill>
            </a:endParaRPr>
          </a:p>
          <a:p>
            <a:pPr algn="just" defTabSz="914268">
              <a:buSzPct val="100000"/>
              <a:defRPr strike="sngStrike"/>
            </a:pPr>
            <a:r>
              <a:rPr lang="pl-PL" sz="1800" kern="50" dirty="0">
                <a:solidFill>
                  <a:schemeClr val="tx1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Ponadto, </a:t>
            </a:r>
            <a:r>
              <a:rPr lang="pl-PL" sz="1800" b="1" kern="50" dirty="0">
                <a:solidFill>
                  <a:schemeClr val="tx1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Obecnie Unia Europejska chce znakować żywność wartością śladu węglowego związanego z wytworzeniem danego produktu. </a:t>
            </a:r>
          </a:p>
          <a:p>
            <a:pPr algn="just" defTabSz="914268">
              <a:buSzPct val="100000"/>
              <a:defRPr strike="sngStrike"/>
            </a:pPr>
            <a:r>
              <a:rPr lang="pl-PL" sz="1800" kern="50" dirty="0">
                <a:solidFill>
                  <a:schemeClr val="tx1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Uwypuklenie tej informacji może zmniejszyć konkurencyjność polskich produktów.</a:t>
            </a:r>
          </a:p>
          <a:p>
            <a:pPr algn="just" defTabSz="914268">
              <a:buSzPct val="100000"/>
              <a:defRPr strike="sngStrike"/>
            </a:pPr>
            <a:r>
              <a:rPr lang="pl-PL" sz="1800" kern="50" dirty="0">
                <a:solidFill>
                  <a:schemeClr val="tx1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 </a:t>
            </a:r>
            <a:r>
              <a:rPr lang="pl-PL" sz="1800" b="1" kern="50" dirty="0">
                <a:solidFill>
                  <a:schemeClr val="tx1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ZATEM,</a:t>
            </a:r>
            <a:r>
              <a:rPr lang="pl-PL" sz="1800" kern="50" dirty="0">
                <a:solidFill>
                  <a:schemeClr val="tx1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 konieczne jest wprowadzenie działań zmierzających do redukcji emisji gazów cieplarnianych w produkcji rolno-spożywczej poprzez wyznaczenie śladu węglowego i wskazanie sposobów jego minimalizacji.</a:t>
            </a:r>
          </a:p>
          <a:p>
            <a:pPr>
              <a:buSzPct val="100000"/>
              <a:defRPr strike="sngStrike"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7B318CB7-ACA4-4FFE-923F-2BD564380B7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xfrm>
            <a:off x="3850444" y="9377316"/>
            <a:ext cx="2945659" cy="49363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7" tIns="45714" rIns="91427" bIns="45714"/>
          <a:lstStyle>
            <a:lvl1pPr marL="215869" indent="-215869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199" algn="l"/>
                <a:tab pos="898396" algn="l"/>
                <a:tab pos="1347594" algn="l"/>
                <a:tab pos="1796791" algn="l"/>
                <a:tab pos="2245990" algn="l"/>
                <a:tab pos="2695187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199" algn="l"/>
                <a:tab pos="898396" algn="l"/>
                <a:tab pos="1347594" algn="l"/>
                <a:tab pos="1796791" algn="l"/>
                <a:tab pos="2245990" algn="l"/>
                <a:tab pos="2695187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199" algn="l"/>
                <a:tab pos="898396" algn="l"/>
                <a:tab pos="1347594" algn="l"/>
                <a:tab pos="1796791" algn="l"/>
                <a:tab pos="2245990" algn="l"/>
                <a:tab pos="2695187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199" algn="l"/>
                <a:tab pos="898396" algn="l"/>
                <a:tab pos="1347594" algn="l"/>
                <a:tab pos="1796791" algn="l"/>
                <a:tab pos="2245990" algn="l"/>
                <a:tab pos="2695187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199" algn="l"/>
                <a:tab pos="898396" algn="l"/>
                <a:tab pos="1347594" algn="l"/>
                <a:tab pos="1796791" algn="l"/>
                <a:tab pos="2245990" algn="l"/>
                <a:tab pos="2695187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238" indent="-228567" defTabSz="44919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199" algn="l"/>
                <a:tab pos="898396" algn="l"/>
                <a:tab pos="1347594" algn="l"/>
                <a:tab pos="1796791" algn="l"/>
                <a:tab pos="2245990" algn="l"/>
                <a:tab pos="2695187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372" indent="-228567" defTabSz="44919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199" algn="l"/>
                <a:tab pos="898396" algn="l"/>
                <a:tab pos="1347594" algn="l"/>
                <a:tab pos="1796791" algn="l"/>
                <a:tab pos="2245990" algn="l"/>
                <a:tab pos="2695187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8506" indent="-228567" defTabSz="44919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199" algn="l"/>
                <a:tab pos="898396" algn="l"/>
                <a:tab pos="1347594" algn="l"/>
                <a:tab pos="1796791" algn="l"/>
                <a:tab pos="2245990" algn="l"/>
                <a:tab pos="2695187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5640" indent="-228567" defTabSz="44919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199" algn="l"/>
                <a:tab pos="898396" algn="l"/>
                <a:tab pos="1347594" algn="l"/>
                <a:tab pos="1796791" algn="l"/>
                <a:tab pos="2245990" algn="l"/>
                <a:tab pos="2695187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9412C542-206D-497E-AD98-4114C553BE7E}" type="slidenum">
              <a:rPr lang="pl-PL" altLang="pl-PL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7</a:t>
            </a:fld>
            <a:endParaRPr lang="pl-PL" altLang="pl-PL"/>
          </a:p>
        </p:txBody>
      </p:sp>
      <p:sp>
        <p:nvSpPr>
          <p:cNvPr id="26627" name="Rectangle 1">
            <a:extLst>
              <a:ext uri="{FF2B5EF4-FFF2-40B4-BE49-F238E27FC236}">
                <a16:creationId xmlns:a16="http://schemas.microsoft.com/office/drawing/2014/main" id="{49AA6D2B-5148-40D1-9DCA-80823F072E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39775"/>
            <a:ext cx="4937125" cy="3703638"/>
          </a:xfrm>
          <a:solidFill>
            <a:srgbClr val="FFFFFF"/>
          </a:solidFill>
          <a:ln/>
        </p:spPr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65ED9BA6-9D6D-4A39-B4AB-F2F7135C07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768" y="4689515"/>
            <a:ext cx="5438140" cy="444269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/>
            <a:r>
              <a:rPr lang="pl-PL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W ostatnich latach wprowadza się szersze spojrzenie na emisję gazów cieplarniach do atmosfery</a:t>
            </a:r>
            <a:r>
              <a:rPr lang="pl-PL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w tym celu wprowadzono wskaźnik ślad węglowy.</a:t>
            </a:r>
            <a:r>
              <a:rPr lang="pl-PL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pl-PL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pl-PL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Wspiera on:</a:t>
            </a:r>
          </a:p>
          <a:p>
            <a:pPr marL="342851" indent="-342851" algn="just">
              <a:buFont typeface="Arial" panose="020B0604020202020204" pitchFamily="34" charset="0"/>
              <a:buChar char="•"/>
              <a:tabLst>
                <a:tab pos="457134" algn="l"/>
              </a:tabLst>
            </a:pPr>
            <a:r>
              <a:rPr lang="pl-PL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inicjatywy zmierzające do redukcji emisji gazów cieplarnianych </a:t>
            </a:r>
          </a:p>
          <a:p>
            <a:pPr marL="342851" indent="-342851" algn="just">
              <a:buFont typeface="Arial" panose="020B0604020202020204" pitchFamily="34" charset="0"/>
              <a:buChar char="•"/>
              <a:tabLst>
                <a:tab pos="457134" algn="l"/>
              </a:tabLst>
            </a:pPr>
            <a:r>
              <a:rPr lang="pl-PL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działania obejmujące monitoring, raportowanie, weryfikację i prognozowanie skutków zmian klimatu </a:t>
            </a:r>
          </a:p>
          <a:p>
            <a:pPr algn="just"/>
            <a:r>
              <a:rPr lang="pl-PL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Stanowi on:</a:t>
            </a:r>
          </a:p>
          <a:p>
            <a:pPr marL="342851" indent="-342851" algn="just">
              <a:buFont typeface="Arial" panose="020B0604020202020204" pitchFamily="34" charset="0"/>
              <a:buChar char="•"/>
              <a:tabLst>
                <a:tab pos="457134" algn="l"/>
              </a:tabLst>
            </a:pPr>
            <a:r>
              <a:rPr lang="pl-PL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narzędzie do badania wpływu danego produktu, technologii, przedsiębiorstwa na środowisko</a:t>
            </a:r>
          </a:p>
          <a:p>
            <a:pPr marL="342851" indent="-342851" algn="just">
              <a:buFont typeface="MS Gothic" panose="020B0609070205080204" pitchFamily="49" charset="-128"/>
              <a:buChar char="➢"/>
              <a:tabLst>
                <a:tab pos="457134" algn="l"/>
              </a:tabLst>
            </a:pPr>
            <a:r>
              <a:rPr lang="pl-PL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jest to ekwiwalentna ilość CO</a:t>
            </a:r>
            <a:r>
              <a:rPr lang="pl-PL" sz="1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l-PL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wytworzonego pośrednio lub bezpośrednio emitowana w cyklu życia produktu lub procesu</a:t>
            </a:r>
          </a:p>
          <a:p>
            <a:pPr marL="342851" indent="-342851" algn="just">
              <a:buFont typeface="MS Gothic" panose="020B0609070205080204" pitchFamily="49" charset="-128"/>
              <a:buChar char="➢"/>
              <a:tabLst>
                <a:tab pos="457134" algn="l"/>
              </a:tabLst>
            </a:pPr>
            <a:r>
              <a:rPr lang="pl-PL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pozwala na powiązanie problemu z jednostką odpowiedzialną za jego powstanie, a tym samym wpływa na świadomość i staje się impulsem do podejmowania proekologicznych działań  </a:t>
            </a:r>
          </a:p>
          <a:p>
            <a:pPr marL="342851" indent="-342851" algn="just">
              <a:buFont typeface="MS Gothic" panose="020B0609070205080204" pitchFamily="49" charset="-128"/>
              <a:buChar char="➢"/>
              <a:tabLst>
                <a:tab pos="457134" algn="l"/>
              </a:tabLst>
            </a:pPr>
            <a:r>
              <a:rPr lang="pl-PL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każdy proces jest źródłem emisji dwutlenku węgla</a:t>
            </a:r>
            <a:endParaRPr lang="pl-PL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pl-PL" altLang="pl-PL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defRPr/>
            </a:pPr>
            <a:r>
              <a:rPr lang="pl-PL" dirty="0">
                <a:latin typeface="Arial" charset="0"/>
              </a:rPr>
              <a:t>Komisja Europejska planuje wprowadzenie </a:t>
            </a:r>
            <a:r>
              <a:rPr lang="pl-PL" b="1" dirty="0">
                <a:latin typeface="Arial" charset="0"/>
              </a:rPr>
              <a:t>nowego znakowania żywności</a:t>
            </a:r>
            <a:r>
              <a:rPr lang="pl-PL" dirty="0">
                <a:latin typeface="Arial" charset="0"/>
              </a:rPr>
              <a:t>.</a:t>
            </a:r>
          </a:p>
          <a:p>
            <a:pPr algn="just">
              <a:defRPr/>
            </a:pPr>
            <a:r>
              <a:rPr lang="pl-PL" dirty="0">
                <a:latin typeface="Arial" charset="0"/>
              </a:rPr>
              <a:t>z</a:t>
            </a:r>
            <a:r>
              <a:rPr lang="en-US" dirty="0" err="1">
                <a:latin typeface="Arial" charset="0"/>
              </a:rPr>
              <a:t>nakowanie</a:t>
            </a:r>
            <a:r>
              <a:rPr lang="en-US" dirty="0">
                <a:latin typeface="Arial" charset="0"/>
              </a:rPr>
              <a:t> </a:t>
            </a:r>
            <a:r>
              <a:rPr lang="pl-PL" dirty="0">
                <a:latin typeface="Arial" charset="0"/>
              </a:rPr>
              <a:t>żywności</a:t>
            </a:r>
            <a:r>
              <a:rPr lang="en-US" dirty="0">
                <a:latin typeface="Arial" charset="0"/>
              </a:rPr>
              <a:t> ma </a:t>
            </a:r>
            <a:r>
              <a:rPr lang="en-US" dirty="0" err="1">
                <a:latin typeface="Arial" charset="0"/>
              </a:rPr>
              <a:t>być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oparte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na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ocenie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wpływu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cyklu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życia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produktu</a:t>
            </a:r>
            <a:r>
              <a:rPr lang="en-US" b="1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na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środowisko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poprzez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wyznaczenie</a:t>
            </a:r>
            <a:r>
              <a:rPr lang="en-US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śladu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węglowego</a:t>
            </a:r>
            <a:r>
              <a:rPr lang="en-US" b="1" dirty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w </a:t>
            </a:r>
            <a:r>
              <a:rPr lang="en-US" dirty="0" err="1">
                <a:latin typeface="Arial" charset="0"/>
              </a:rPr>
              <a:t>celu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promowania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ekologicznej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gospodarki</a:t>
            </a:r>
            <a:r>
              <a:rPr lang="en-US" dirty="0">
                <a:latin typeface="Arial" charset="0"/>
              </a:rPr>
              <a:t>.</a:t>
            </a:r>
            <a:endParaRPr lang="pl-PL" dirty="0">
              <a:latin typeface="Arial" charset="0"/>
            </a:endParaRPr>
          </a:p>
          <a:p>
            <a:pPr algn="just">
              <a:defRPr/>
            </a:pPr>
            <a:r>
              <a:rPr lang="pl-PL" dirty="0">
                <a:latin typeface="Arial" charset="0"/>
              </a:rPr>
              <a:t>n</a:t>
            </a:r>
            <a:r>
              <a:rPr lang="en-US" dirty="0">
                <a:latin typeface="Arial" charset="0"/>
              </a:rPr>
              <a:t>a </a:t>
            </a:r>
            <a:r>
              <a:rPr lang="en-US" dirty="0" err="1">
                <a:latin typeface="Arial" charset="0"/>
              </a:rPr>
              <a:t>etykietach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żywności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pojawić</a:t>
            </a:r>
            <a:r>
              <a:rPr lang="en-US" dirty="0">
                <a:latin typeface="Arial" charset="0"/>
              </a:rPr>
              <a:t> ma </a:t>
            </a:r>
            <a:r>
              <a:rPr lang="en-US" dirty="0" err="1">
                <a:latin typeface="Arial" charset="0"/>
              </a:rPr>
              <a:t>się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oznakowanie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podobne</a:t>
            </a:r>
            <a:r>
              <a:rPr lang="pl-PL" dirty="0">
                <a:latin typeface="Arial" charset="0"/>
              </a:rPr>
              <a:t>,</a:t>
            </a:r>
            <a:r>
              <a:rPr lang="en-US" dirty="0">
                <a:latin typeface="Arial" charset="0"/>
              </a:rPr>
              <a:t> jak w </a:t>
            </a:r>
            <a:r>
              <a:rPr lang="en-US" dirty="0" err="1">
                <a:latin typeface="Arial" charset="0"/>
              </a:rPr>
              <a:t>przypadku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wartości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odżywczej</a:t>
            </a:r>
            <a:r>
              <a:rPr lang="en-US" dirty="0">
                <a:latin typeface="Arial" charset="0"/>
              </a:rPr>
              <a:t>, </a:t>
            </a:r>
            <a:r>
              <a:rPr lang="en-US" dirty="0" err="1">
                <a:latin typeface="Arial" charset="0"/>
              </a:rPr>
              <a:t>tzw</a:t>
            </a:r>
            <a:r>
              <a:rPr lang="en-US" dirty="0">
                <a:latin typeface="Arial" charset="0"/>
              </a:rPr>
              <a:t>. </a:t>
            </a:r>
            <a:r>
              <a:rPr lang="en-US" b="1" dirty="0">
                <a:latin typeface="Arial" charset="0"/>
              </a:rPr>
              <a:t>traffic light.</a:t>
            </a:r>
            <a:endParaRPr lang="pl-PL" b="1" dirty="0">
              <a:latin typeface="Arial" charset="0"/>
            </a:endParaRPr>
          </a:p>
          <a:p>
            <a:pPr marL="285709" indent="-285709" algn="just">
              <a:buFont typeface="Wingdings" panose="05000000000000000000" pitchFamily="2" charset="2"/>
              <a:buChar char="ü"/>
              <a:defRPr/>
            </a:pPr>
            <a:endParaRPr lang="pl-PL" b="1" dirty="0">
              <a:latin typeface="Arial" charset="0"/>
            </a:endParaRPr>
          </a:p>
          <a:p>
            <a:pPr>
              <a:defRPr/>
            </a:pPr>
            <a:r>
              <a:rPr lang="en-US" dirty="0">
                <a:latin typeface="Arial" charset="0"/>
              </a:rPr>
              <a:t>W </a:t>
            </a:r>
            <a:r>
              <a:rPr lang="en-US" dirty="0" err="1">
                <a:latin typeface="Arial" charset="0"/>
              </a:rPr>
              <a:t>zależności</a:t>
            </a:r>
            <a:r>
              <a:rPr lang="en-US" dirty="0">
                <a:latin typeface="Arial" charset="0"/>
              </a:rPr>
              <a:t> od </a:t>
            </a:r>
            <a:r>
              <a:rPr lang="en-US" dirty="0" err="1">
                <a:latin typeface="Arial" charset="0"/>
              </a:rPr>
              <a:t>wpływu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produktu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na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środowisko</a:t>
            </a:r>
            <a:r>
              <a:rPr lang="en-US" dirty="0">
                <a:latin typeface="Arial" charset="0"/>
              </a:rPr>
              <a:t>, </a:t>
            </a:r>
            <a:r>
              <a:rPr lang="en-US" dirty="0" err="1">
                <a:latin typeface="Arial" charset="0"/>
              </a:rPr>
              <a:t>na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opakowaniach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miałyby</a:t>
            </a:r>
            <a:r>
              <a:rPr lang="en-US" dirty="0">
                <a:latin typeface="Arial" charset="0"/>
              </a:rPr>
              <a:t> </a:t>
            </a:r>
            <a:r>
              <a:rPr lang="pl-PL" dirty="0">
                <a:latin typeface="Arial" charset="0"/>
              </a:rPr>
              <a:t>być się znajdować oznaczenia w różnych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kolor</a:t>
            </a:r>
            <a:r>
              <a:rPr lang="pl-PL" dirty="0">
                <a:latin typeface="Arial" charset="0"/>
              </a:rPr>
              <a:t>ach: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  <a:defRPr/>
            </a:pPr>
            <a:r>
              <a:rPr lang="pl-PL" dirty="0">
                <a:latin typeface="Arial" charset="0"/>
              </a:rPr>
              <a:t> </a:t>
            </a:r>
            <a:r>
              <a:rPr lang="pl-PL" b="1" u="sng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Arial" charset="0"/>
              </a:rPr>
              <a:t>zielony</a:t>
            </a:r>
            <a:r>
              <a:rPr lang="pl-PL" dirty="0">
                <a:latin typeface="Arial" charset="0"/>
              </a:rPr>
              <a:t> –  </a:t>
            </a:r>
            <a:r>
              <a:rPr lang="en-US" b="1" dirty="0" err="1">
                <a:latin typeface="Arial" charset="0"/>
              </a:rPr>
              <a:t>brak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negatywnego</a:t>
            </a:r>
            <a:r>
              <a:rPr lang="en-US" b="1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wpływu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na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środowisko</a:t>
            </a:r>
            <a:endParaRPr lang="pl-PL" dirty="0">
              <a:latin typeface="Arial" charset="0"/>
            </a:endParaRPr>
          </a:p>
          <a:p>
            <a:pPr>
              <a:lnSpc>
                <a:spcPct val="200000"/>
              </a:lnSpc>
              <a:buFont typeface="Wingdings" pitchFamily="2" charset="2"/>
              <a:buChar char="Ø"/>
              <a:defRPr/>
            </a:pPr>
            <a:r>
              <a:rPr lang="pl-PL" u="sng" dirty="0">
                <a:uFill>
                  <a:solidFill>
                    <a:srgbClr val="FFFF00"/>
                  </a:solidFill>
                </a:uFill>
                <a:latin typeface="Arial" charset="0"/>
              </a:rPr>
              <a:t> </a:t>
            </a:r>
            <a:r>
              <a:rPr lang="en-US" u="sng" dirty="0" err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 charset="0"/>
              </a:rPr>
              <a:t>żółty</a:t>
            </a:r>
            <a:r>
              <a:rPr lang="en-US" u="sng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– </a:t>
            </a:r>
            <a:r>
              <a:rPr lang="en-US" b="1" dirty="0" err="1">
                <a:latin typeface="Arial" charset="0"/>
              </a:rPr>
              <a:t>przeciętny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wpływ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na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środowisko</a:t>
            </a:r>
            <a:endParaRPr lang="pl-PL" dirty="0">
              <a:latin typeface="Arial" charset="0"/>
            </a:endParaRPr>
          </a:p>
          <a:p>
            <a:pPr>
              <a:lnSpc>
                <a:spcPct val="200000"/>
              </a:lnSpc>
              <a:buFont typeface="Wingdings" pitchFamily="2" charset="2"/>
              <a:buChar char="Ø"/>
              <a:defRPr/>
            </a:pPr>
            <a:r>
              <a:rPr lang="en-US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u="sng" dirty="0" err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charset="0"/>
              </a:rPr>
              <a:t>czerwony</a:t>
            </a:r>
            <a:r>
              <a:rPr lang="en-US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– </a:t>
            </a:r>
            <a:r>
              <a:rPr lang="en-US" b="1" dirty="0" err="1">
                <a:latin typeface="Arial" charset="0"/>
              </a:rPr>
              <a:t>negatywny</a:t>
            </a:r>
            <a:r>
              <a:rPr lang="pl-PL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wpływ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na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środowisko</a:t>
            </a:r>
            <a:endParaRPr lang="pl-PL" dirty="0">
              <a:latin typeface="Arial" charset="0"/>
            </a:endParaRPr>
          </a:p>
          <a:p>
            <a:endParaRPr lang="pl-PL" dirty="0"/>
          </a:p>
          <a:p>
            <a:pPr algn="l" defTabSz="914268" rtl="0">
              <a:defRPr/>
            </a:pPr>
            <a:r>
              <a:rPr lang="pl-PL" dirty="0"/>
              <a:t>Pole działań dla naukowców - poparcie odpowiednimi dowodami naukowymi </a:t>
            </a:r>
            <a:endParaRPr lang="en-US" b="1" dirty="0">
              <a:solidFill>
                <a:srgbClr val="000000"/>
              </a:solidFill>
              <a:sym typeface="Helvetica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19000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dirty="0">
                <a:ea typeface="Times New Roman" panose="02020603050405020304" pitchFamily="18" charset="0"/>
              </a:rPr>
              <a:t>ZA EMISJĘ GAZÓW CIEPLARNIANYCH ODPOWIADA:</a:t>
            </a:r>
          </a:p>
          <a:p>
            <a:pPr marL="342851" indent="-342851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134" algn="l"/>
              </a:tabLst>
            </a:pPr>
            <a:r>
              <a:rPr lang="pl-PL" b="1" dirty="0">
                <a:ea typeface="Calibri" panose="020F0502020204030204" pitchFamily="34" charset="0"/>
                <a:cs typeface="Times New Roman" panose="02020603050405020304" pitchFamily="18" charset="0"/>
              </a:rPr>
              <a:t>łańcuch dostaw</a:t>
            </a: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 (sprzedaż, opakowania, transport, przetwórstwo) – 18%</a:t>
            </a:r>
          </a:p>
          <a:p>
            <a:pPr marL="342851" indent="-342851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134" algn="l"/>
              </a:tabLst>
            </a:pPr>
            <a:r>
              <a:rPr lang="pl-PL" b="1" dirty="0">
                <a:ea typeface="Calibri" panose="020F0502020204030204" pitchFamily="34" charset="0"/>
                <a:cs typeface="Times New Roman" panose="02020603050405020304" pitchFamily="18" charset="0"/>
              </a:rPr>
              <a:t>chów</a:t>
            </a: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 (emisja metanu przez bydło, zarządzanie pastwiskami i nawożeniem, połów ryb) – 31%</a:t>
            </a:r>
          </a:p>
          <a:p>
            <a:pPr marL="342851" indent="-342851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134" algn="l"/>
              </a:tabLst>
            </a:pPr>
            <a:r>
              <a:rPr lang="pl-PL" b="1" dirty="0">
                <a:ea typeface="Calibri" panose="020F0502020204030204" pitchFamily="34" charset="0"/>
                <a:cs typeface="Times New Roman" panose="02020603050405020304" pitchFamily="18" charset="0"/>
              </a:rPr>
              <a:t>produkcja roślinna</a:t>
            </a: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 (pasze dla zwierząt oraz żywność roślinna dla ludzi) – 27%</a:t>
            </a:r>
          </a:p>
          <a:p>
            <a:pPr marL="342851" indent="-342851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134" algn="l"/>
              </a:tabLst>
            </a:pPr>
            <a:r>
              <a:rPr lang="pl-PL" b="1" dirty="0">
                <a:ea typeface="Calibri" panose="020F0502020204030204" pitchFamily="34" charset="0"/>
                <a:cs typeface="Times New Roman" panose="02020603050405020304" pitchFamily="18" charset="0"/>
              </a:rPr>
              <a:t>wykorzystanie terenu</a:t>
            </a: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 (zmiana terenu, palenie sawann) – 24%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44753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Wartość śladu węglowego podaje się w ekwiwalentnej ilości (CO2-e), obliczana jest ona według pierwszego wzoru, gdzie brane są pod uwagę:</a:t>
            </a:r>
          </a:p>
          <a:p>
            <a:r>
              <a:rPr lang="pl-PL" dirty="0"/>
              <a:t>GHG – wielkość emisji danego gazu cieplarnianego </a:t>
            </a:r>
          </a:p>
          <a:p>
            <a:r>
              <a:rPr lang="pl-PL" dirty="0"/>
              <a:t>  – wartość GWP (Global Warming Potential) danego gazu cieplarnianego </a:t>
            </a:r>
          </a:p>
          <a:p>
            <a:r>
              <a:rPr lang="pl-PL" dirty="0"/>
              <a:t>W tabeli możemy zauważyć, że każdy użyty gaz cieplarniany ma swój charakterystyczny wskaźnik GWP, którego wartość szacowana jest na 100 lat.</a:t>
            </a:r>
          </a:p>
          <a:p>
            <a:r>
              <a:rPr lang="pl-PL" dirty="0"/>
              <a:t>Aby obliczyć ślad węglowy produktu, procesu, technologii należy uwzględnić wszystkie pośrednie i bezpośrednie emisje wyrażone w ekwiwalentnej ilości CO2. Analiza tego wskaźnika porównywanie ze sobą emisji gazów cieplarnianych i umożliwia podjęcie działań w celu świadomego zmniejszania.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53746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536419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oga i grafi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ZT_logo.png" descr="ZT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894" y="1228204"/>
            <a:ext cx="4344212" cy="1263439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4583" y="6232199"/>
            <a:ext cx="258621" cy="248302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ZT grafika z prawe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BPRS_tlo_ZT.jpg" descr="IBPRS_tlo_Z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201612" y="180656"/>
            <a:ext cx="8484355" cy="50185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Title Text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72604" y="6536142"/>
            <a:ext cx="284367" cy="280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961200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ZT 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BPRS_tlo_4x3_okladka.jpg" descr="IBPRS_tlo_4x3_okladk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" y="0"/>
            <a:ext cx="914309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4584" y="6232199"/>
            <a:ext cx="258620" cy="248302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883762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ZT grafika z prawe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BPRS_tlo_ZT.jpg" descr="IBPRS_tlo_Z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201612" y="180656"/>
            <a:ext cx="8484355" cy="50185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Title Text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72604" y="6536142"/>
            <a:ext cx="284367" cy="280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250015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168997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oga i grafi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ZT_logo.png" descr="ZT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894" y="1228204"/>
            <a:ext cx="4344212" cy="1263439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4583" y="6232199"/>
            <a:ext cx="258621" cy="248302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2464569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6414" y="6453335"/>
            <a:ext cx="284367" cy="280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762454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0" descr="Obraz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1000" y="1628775"/>
            <a:ext cx="3683000" cy="368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BPRS_tlo_ZT_puste.jpg" descr="IBPRS_tlo_ZT_puste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457200" y="92074"/>
            <a:ext cx="8229600" cy="1508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284367" cy="28079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1400">
                <a:solidFill>
                  <a:srgbClr val="333192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5" r:id="rId3"/>
    <p:sldLayoutId id="2147483663" r:id="rId4"/>
  </p:sldLayoutIdLst>
  <p:transition spd="med"/>
  <p:txStyles>
    <p:titleStyle>
      <a:lvl1pPr marL="0" marR="0" indent="0" algn="l" defTabSz="6035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192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6035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192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6035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192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6035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192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6035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192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6035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192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6035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192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6035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192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6035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192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146956" marR="0" indent="-146956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9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597157" marR="0" indent="-139957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–"/>
        <a:tabLst/>
        <a:defRPr sz="19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045027" marR="0" indent="-130627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9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528353" marR="0" indent="-156753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–"/>
        <a:tabLst/>
        <a:defRPr sz="19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1985553" marR="0" indent="-156753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»"/>
        <a:tabLst/>
        <a:defRPr sz="19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503170" marR="0" indent="-21717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9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2960370" marR="0" indent="-21717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9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417568" marR="0" indent="-217166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9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3874768" marR="0" indent="-217168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9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0" descr="Obraz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1000" y="1628775"/>
            <a:ext cx="3683000" cy="368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BPRS_tlo_ZT_puste.jpg" descr="IBPRS_tlo_ZT_puste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457200" y="92074"/>
            <a:ext cx="8229600" cy="1508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284367" cy="28079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1400">
                <a:solidFill>
                  <a:srgbClr val="333192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3219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</p:sldLayoutIdLst>
  <p:transition spd="med"/>
  <p:txStyles>
    <p:titleStyle>
      <a:lvl1pPr marL="0" marR="0" indent="0" algn="l" defTabSz="6035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192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6035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192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6035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192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6035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192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6035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192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6035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192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6035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192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6035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192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6035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192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146956" marR="0" indent="-146956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9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597157" marR="0" indent="-139957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–"/>
        <a:tabLst/>
        <a:defRPr sz="19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045027" marR="0" indent="-130627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9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528353" marR="0" indent="-156753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–"/>
        <a:tabLst/>
        <a:defRPr sz="19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1985553" marR="0" indent="-156753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»"/>
        <a:tabLst/>
        <a:defRPr sz="19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503170" marR="0" indent="-21717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9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2960370" marR="0" indent="-21717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9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417568" marR="0" indent="-217166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9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3874768" marR="0" indent="-217168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9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190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Artboard 1@4x.png" descr="Artboard 1@4x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8890" y="341192"/>
            <a:ext cx="3574952" cy="1163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ZT_Yeti_po_lewej.png" descr="ZT_Yeti_po_lewej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0870" y="1537198"/>
            <a:ext cx="3026416" cy="805194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Rectangle"/>
          <p:cNvSpPr/>
          <p:nvPr/>
        </p:nvSpPr>
        <p:spPr>
          <a:xfrm>
            <a:off x="3733101" y="2557301"/>
            <a:ext cx="5410899" cy="3031364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endParaRPr/>
          </a:p>
        </p:txBody>
      </p:sp>
      <p:sp>
        <p:nvSpPr>
          <p:cNvPr id="78" name="pole tekstowe 7"/>
          <p:cNvSpPr txBox="1"/>
          <p:nvPr/>
        </p:nvSpPr>
        <p:spPr>
          <a:xfrm>
            <a:off x="3967994" y="3175552"/>
            <a:ext cx="4924336" cy="1678019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ctr" defTabSz="603504">
              <a:lnSpc>
                <a:spcPct val="80000"/>
              </a:lnSpc>
              <a:defRPr sz="3400" b="1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lang="pl-PL" sz="3200" dirty="0"/>
              <a:t>Analiza śladu węglowego dla procesów przetwórczych. </a:t>
            </a:r>
          </a:p>
          <a:p>
            <a:pPr algn="ctr" defTabSz="603504">
              <a:lnSpc>
                <a:spcPct val="80000"/>
              </a:lnSpc>
              <a:defRPr sz="3400" b="1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lang="pl-PL" sz="3200" dirty="0"/>
              <a:t>Wytyczne dla gospodarstw.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" r="5004"/>
          <a:stretch/>
        </p:blipFill>
        <p:spPr bwMode="auto">
          <a:xfrm>
            <a:off x="-3602" y="2557301"/>
            <a:ext cx="3736703" cy="3031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Prostokąt 3">
                <a:extLst>
                  <a:ext uri="{FF2B5EF4-FFF2-40B4-BE49-F238E27FC236}">
                    <a16:creationId xmlns:a16="http://schemas.microsoft.com/office/drawing/2014/main" id="{48248900-A007-4F0F-9277-7B911D3FDB81}"/>
                  </a:ext>
                </a:extLst>
              </p:cNvPr>
              <p:cNvSpPr txBox="1"/>
              <p:nvPr/>
            </p:nvSpPr>
            <p:spPr>
              <a:xfrm>
                <a:off x="218935" y="720893"/>
                <a:ext cx="8549524" cy="113876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8" tIns="45718" rIns="45718" bIns="45718">
                <a:spAutoFit/>
              </a:bodyPr>
              <a:lstStyle/>
              <a:p>
                <a:pPr algn="just">
                  <a:defRPr b="1"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dirty="0" err="1"/>
                  <a:t>Wartość</a:t>
                </a:r>
                <a:r>
                  <a:rPr dirty="0"/>
                  <a:t> </a:t>
                </a:r>
                <a:r>
                  <a:rPr dirty="0" err="1"/>
                  <a:t>śladu</a:t>
                </a:r>
                <a:r>
                  <a:rPr dirty="0"/>
                  <a:t> </a:t>
                </a:r>
                <a:r>
                  <a:rPr dirty="0" err="1"/>
                  <a:t>węglowego</a:t>
                </a:r>
                <a:r>
                  <a:rPr dirty="0"/>
                  <a:t> (CF) </a:t>
                </a:r>
                <a:r>
                  <a:rPr b="0" dirty="0" err="1"/>
                  <a:t>podaje</a:t>
                </a:r>
                <a:r>
                  <a:rPr b="0" dirty="0"/>
                  <a:t> </a:t>
                </a:r>
                <a:r>
                  <a:rPr b="0" dirty="0" err="1"/>
                  <a:t>się</a:t>
                </a:r>
                <a:r>
                  <a:rPr b="0" dirty="0"/>
                  <a:t> w </a:t>
                </a:r>
                <a:r>
                  <a:rPr b="0" dirty="0" err="1"/>
                  <a:t>ekwiwalentnej</a:t>
                </a:r>
                <a:r>
                  <a:rPr b="0" dirty="0"/>
                  <a:t> </a:t>
                </a:r>
                <a:r>
                  <a:rPr b="0" dirty="0" err="1"/>
                  <a:t>ilości</a:t>
                </a:r>
                <a:r>
                  <a:rPr b="0" dirty="0"/>
                  <a:t> (CO</a:t>
                </a:r>
                <a:r>
                  <a:rPr b="0" baseline="-25000" dirty="0"/>
                  <a:t>2-e</a:t>
                </a:r>
                <a:r>
                  <a:rPr b="0" dirty="0"/>
                  <a:t>)</a:t>
                </a:r>
              </a:p>
              <a:p>
                <a:pPr algn="just">
                  <a:defRPr sz="2000">
                    <a:latin typeface="+mj-lt"/>
                    <a:ea typeface="+mj-ea"/>
                    <a:cs typeface="+mj-cs"/>
                    <a:sym typeface="Calibri"/>
                  </a:defRPr>
                </a:pPr>
                <a:endParaRPr sz="1400" b="0" dirty="0"/>
              </a:p>
              <a:p>
                <a:pPr algn="ctr"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𝐶𝑂</m:t>
                        </m:r>
                      </m:e>
                      <m:sub>
                        <m:r>
                          <a:rPr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2−</m:t>
                        </m:r>
                        <m:r>
                          <a:rPr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𝐺𝐻𝐺</m:t>
                    </m:r>
                    <m:r>
                      <a:rPr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𝐺𝑊𝑃</m:t>
                        </m:r>
                      </m:e>
                      <m:sub>
                        <m:r>
                          <a:rPr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𝐺𝐻𝐺</m:t>
                        </m:r>
                      </m:sub>
                    </m:sSub>
                  </m:oMath>
                </a14:m>
                <a:r>
                  <a:rPr sz="3600" dirty="0"/>
                  <a:t>	</a:t>
                </a:r>
                <a:r>
                  <a:rPr dirty="0"/>
                  <a:t>		</a:t>
                </a:r>
                <a:endParaRPr sz="2000" dirty="0"/>
              </a:p>
            </p:txBody>
          </p:sp>
        </mc:Choice>
        <mc:Fallback xmlns="">
          <p:sp>
            <p:nvSpPr>
              <p:cNvPr id="3" name="Prostokąt 3">
                <a:extLst>
                  <a:ext uri="{FF2B5EF4-FFF2-40B4-BE49-F238E27FC236}">
                    <a16:creationId xmlns:a16="http://schemas.microsoft.com/office/drawing/2014/main" id="{48248900-A007-4F0F-9277-7B911D3FD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935" y="720893"/>
                <a:ext cx="8549524" cy="1138769"/>
              </a:xfrm>
              <a:prstGeom prst="rect">
                <a:avLst/>
              </a:prstGeom>
              <a:blipFill>
                <a:blip r:embed="rId3"/>
                <a:stretch>
                  <a:fillRect l="-1141" t="-267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9B2CE14F-CCFE-4AD8-8911-6124B83E37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7263004"/>
              </p:ext>
            </p:extLst>
          </p:nvPr>
        </p:nvGraphicFramePr>
        <p:xfrm>
          <a:off x="4380930" y="1954299"/>
          <a:ext cx="4708478" cy="1391034"/>
        </p:xfrm>
        <a:graphic>
          <a:graphicData uri="http://schemas.openxmlformats.org/drawingml/2006/table">
            <a:tbl>
              <a:tblPr firstRow="1" firstCol="1" bandRow="1">
                <a:tableStyleId>{69C7853C-536D-4A76-A0AE-DD22124D55A5}</a:tableStyleId>
              </a:tblPr>
              <a:tblGrid>
                <a:gridCol w="27527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57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7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200" dirty="0">
                          <a:solidFill>
                            <a:schemeClr val="tx1"/>
                          </a:solidFill>
                          <a:sym typeface="Helvetica"/>
                        </a:rPr>
                        <a:t>GHG </a:t>
                      </a:r>
                      <a:endParaRPr lang="pl-PL" sz="1200" dirty="0">
                        <a:solidFill>
                          <a:schemeClr val="tx1"/>
                        </a:solidFill>
                        <a:sym typeface="Helvetic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200" dirty="0">
                          <a:solidFill>
                            <a:schemeClr val="tx1"/>
                          </a:solidFill>
                          <a:sym typeface="Helvetica"/>
                        </a:rPr>
                        <a:t>(</a:t>
                      </a:r>
                      <a:r>
                        <a:rPr sz="1200" dirty="0" err="1">
                          <a:solidFill>
                            <a:schemeClr val="tx1"/>
                          </a:solidFill>
                          <a:sym typeface="Helvetica"/>
                        </a:rPr>
                        <a:t>GreenhouseGas</a:t>
                      </a:r>
                      <a:r>
                        <a:rPr sz="1200" dirty="0">
                          <a:solidFill>
                            <a:schemeClr val="tx1"/>
                          </a:solidFill>
                          <a:sym typeface="Helvetica"/>
                        </a:rPr>
                        <a:t> – </a:t>
                      </a:r>
                      <a:r>
                        <a:rPr sz="1200" dirty="0" err="1">
                          <a:solidFill>
                            <a:schemeClr val="tx1"/>
                          </a:solidFill>
                          <a:sym typeface="Helvetica"/>
                        </a:rPr>
                        <a:t>gaz</a:t>
                      </a:r>
                      <a:r>
                        <a:rPr sz="1200" dirty="0">
                          <a:solidFill>
                            <a:schemeClr val="tx1"/>
                          </a:solidFill>
                          <a:sym typeface="Helvetica"/>
                        </a:rPr>
                        <a:t> </a:t>
                      </a:r>
                      <a:r>
                        <a:rPr sz="1200" dirty="0" err="1">
                          <a:solidFill>
                            <a:schemeClr val="tx1"/>
                          </a:solidFill>
                          <a:sym typeface="Helvetica"/>
                        </a:rPr>
                        <a:t>cieplarniany</a:t>
                      </a:r>
                      <a:r>
                        <a:rPr sz="1200" dirty="0">
                          <a:solidFill>
                            <a:schemeClr val="tx1"/>
                          </a:solidFill>
                          <a:sym typeface="Helvetica"/>
                        </a:rPr>
                        <a:t>)</a:t>
                      </a:r>
                      <a:endParaRPr sz="1200" b="1" dirty="0">
                        <a:solidFill>
                          <a:schemeClr val="tx1"/>
                        </a:solidFill>
                        <a:latin typeface="+mj-lt"/>
                        <a:sym typeface="Helvetica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100" b="1">
                          <a:solidFill>
                            <a:srgbClr val="FFFFFF"/>
                          </a:solidFill>
                          <a:sym typeface="Helvetica"/>
                        </a:defRPr>
                      </a:pPr>
                      <a:r>
                        <a:rPr sz="1200" dirty="0" err="1">
                          <a:solidFill>
                            <a:schemeClr val="tx1"/>
                          </a:solidFill>
                        </a:rPr>
                        <a:t>Wartość</a:t>
                      </a:r>
                      <a:r>
                        <a:rPr sz="1200" dirty="0">
                          <a:solidFill>
                            <a:schemeClr val="tx1"/>
                          </a:solidFill>
                        </a:rPr>
                        <a:t> GWP 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defRPr sz="1100" b="1">
                          <a:solidFill>
                            <a:srgbClr val="FFFFFF"/>
                          </a:solidFill>
                          <a:sym typeface="Helvetica"/>
                        </a:defRPr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[kg CO</a:t>
                      </a:r>
                      <a:r>
                        <a:rPr sz="1200" baseline="-25000" dirty="0">
                          <a:solidFill>
                            <a:schemeClr val="tx1"/>
                          </a:solidFill>
                        </a:rPr>
                        <a:t>2-e</a:t>
                      </a:r>
                      <a:r>
                        <a:rPr sz="1200" dirty="0">
                          <a:solidFill>
                            <a:schemeClr val="tx1"/>
                          </a:solidFill>
                        </a:rPr>
                        <a:t>/kg GHG]</a:t>
                      </a:r>
                      <a:endParaRPr sz="1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100" b="1">
                          <a:solidFill>
                            <a:srgbClr val="FFFFFF"/>
                          </a:solidFill>
                          <a:sym typeface="Helvetica"/>
                        </a:defRPr>
                      </a:pPr>
                      <a:r>
                        <a:rPr sz="1200" dirty="0" err="1">
                          <a:solidFill>
                            <a:schemeClr val="tx1"/>
                          </a:solidFill>
                        </a:rPr>
                        <a:t>Dwutlenek</a:t>
                      </a:r>
                      <a:r>
                        <a:rPr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dirty="0" err="1">
                          <a:solidFill>
                            <a:schemeClr val="tx1"/>
                          </a:solidFill>
                        </a:rPr>
                        <a:t>węgla</a:t>
                      </a:r>
                      <a:r>
                        <a:rPr sz="1200" dirty="0">
                          <a:solidFill>
                            <a:schemeClr val="tx1"/>
                          </a:solidFill>
                        </a:rPr>
                        <a:t> (CO</a:t>
                      </a:r>
                      <a:r>
                        <a:rPr sz="12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sz="12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sz="1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200" dirty="0">
                          <a:solidFill>
                            <a:schemeClr val="tx1"/>
                          </a:solidFill>
                          <a:sym typeface="Helvetica"/>
                        </a:rPr>
                        <a:t>1</a:t>
                      </a:r>
                      <a:endParaRPr sz="1200" dirty="0">
                        <a:solidFill>
                          <a:schemeClr val="tx1"/>
                        </a:solidFill>
                        <a:latin typeface="+mj-lt"/>
                        <a:sym typeface="Helvetica"/>
                      </a:endParaRPr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100" b="1">
                          <a:solidFill>
                            <a:srgbClr val="FFFFFF"/>
                          </a:solidFill>
                          <a:sym typeface="Helvetica"/>
                        </a:defRPr>
                      </a:pPr>
                      <a:r>
                        <a:rPr sz="1200" dirty="0" err="1">
                          <a:solidFill>
                            <a:schemeClr val="tx1"/>
                          </a:solidFill>
                        </a:rPr>
                        <a:t>Metan</a:t>
                      </a:r>
                      <a:r>
                        <a:rPr sz="1200" dirty="0">
                          <a:solidFill>
                            <a:schemeClr val="tx1"/>
                          </a:solidFill>
                        </a:rPr>
                        <a:t> (CH</a:t>
                      </a:r>
                      <a:r>
                        <a:rPr sz="1200" baseline="-25000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sz="12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sz="1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200" dirty="0">
                          <a:solidFill>
                            <a:schemeClr val="tx1"/>
                          </a:solidFill>
                          <a:sym typeface="Helvetica"/>
                        </a:rPr>
                        <a:t>25</a:t>
                      </a:r>
                      <a:endParaRPr sz="1200" dirty="0">
                        <a:solidFill>
                          <a:schemeClr val="tx1"/>
                        </a:solidFill>
                        <a:latin typeface="+mj-lt"/>
                        <a:sym typeface="Helvetica"/>
                      </a:endParaRPr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100" b="1">
                          <a:solidFill>
                            <a:srgbClr val="FFFFFF"/>
                          </a:solidFill>
                          <a:sym typeface="Helvetica"/>
                        </a:defRPr>
                      </a:pPr>
                      <a:r>
                        <a:rPr sz="1200" dirty="0" err="1">
                          <a:solidFill>
                            <a:schemeClr val="tx1"/>
                          </a:solidFill>
                        </a:rPr>
                        <a:t>Podtlenek</a:t>
                      </a:r>
                      <a:r>
                        <a:rPr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dirty="0" err="1">
                          <a:solidFill>
                            <a:schemeClr val="tx1"/>
                          </a:solidFill>
                        </a:rPr>
                        <a:t>azotu</a:t>
                      </a:r>
                      <a:r>
                        <a:rPr sz="1200" dirty="0">
                          <a:solidFill>
                            <a:schemeClr val="tx1"/>
                          </a:solidFill>
                        </a:rPr>
                        <a:t> (N</a:t>
                      </a:r>
                      <a:r>
                        <a:rPr sz="12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sz="1200" dirty="0">
                          <a:solidFill>
                            <a:schemeClr val="tx1"/>
                          </a:solidFill>
                        </a:rPr>
                        <a:t>O)</a:t>
                      </a:r>
                      <a:endParaRPr sz="1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200" dirty="0">
                          <a:solidFill>
                            <a:schemeClr val="tx1"/>
                          </a:solidFill>
                          <a:sym typeface="Helvetica"/>
                        </a:rPr>
                        <a:t>298</a:t>
                      </a:r>
                      <a:endParaRPr sz="1200" dirty="0">
                        <a:solidFill>
                          <a:schemeClr val="tx1"/>
                        </a:solidFill>
                        <a:latin typeface="+mj-lt"/>
                        <a:sym typeface="Helvetica"/>
                      </a:endParaRPr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100" b="1">
                          <a:solidFill>
                            <a:srgbClr val="FFFFFF"/>
                          </a:solidFill>
                          <a:sym typeface="Helvetica"/>
                        </a:defRPr>
                      </a:pPr>
                      <a:r>
                        <a:rPr sz="1200" dirty="0" err="1">
                          <a:solidFill>
                            <a:schemeClr val="tx1"/>
                          </a:solidFill>
                        </a:rPr>
                        <a:t>Trifluorek</a:t>
                      </a:r>
                      <a:r>
                        <a:rPr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dirty="0" err="1">
                          <a:solidFill>
                            <a:schemeClr val="tx1"/>
                          </a:solidFill>
                        </a:rPr>
                        <a:t>azotu</a:t>
                      </a:r>
                      <a:r>
                        <a:rPr sz="1200" dirty="0">
                          <a:solidFill>
                            <a:schemeClr val="tx1"/>
                          </a:solidFill>
                        </a:rPr>
                        <a:t> (NF</a:t>
                      </a:r>
                      <a:r>
                        <a:rPr sz="1200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sz="12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sz="1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200" dirty="0">
                          <a:solidFill>
                            <a:schemeClr val="tx1"/>
                          </a:solidFill>
                          <a:sym typeface="Helvetica"/>
                        </a:rPr>
                        <a:t>17 200</a:t>
                      </a:r>
                      <a:endParaRPr sz="1200" dirty="0">
                        <a:solidFill>
                          <a:schemeClr val="tx1"/>
                        </a:solidFill>
                        <a:latin typeface="+mj-lt"/>
                        <a:sym typeface="Helvetica"/>
                      </a:endParaRPr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100" b="1">
                          <a:solidFill>
                            <a:srgbClr val="FFFFFF"/>
                          </a:solidFill>
                          <a:sym typeface="Helvetica"/>
                        </a:defRPr>
                      </a:pPr>
                      <a:r>
                        <a:rPr sz="1200" dirty="0" err="1">
                          <a:solidFill>
                            <a:schemeClr val="tx1"/>
                          </a:solidFill>
                        </a:rPr>
                        <a:t>Heksafluorek</a:t>
                      </a:r>
                      <a:r>
                        <a:rPr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dirty="0" err="1">
                          <a:solidFill>
                            <a:schemeClr val="tx1"/>
                          </a:solidFill>
                        </a:rPr>
                        <a:t>siarki</a:t>
                      </a:r>
                      <a:r>
                        <a:rPr sz="1200" dirty="0">
                          <a:solidFill>
                            <a:schemeClr val="tx1"/>
                          </a:solidFill>
                        </a:rPr>
                        <a:t> (SF</a:t>
                      </a:r>
                      <a:r>
                        <a:rPr sz="1200" baseline="-25000" dirty="0">
                          <a:solidFill>
                            <a:schemeClr val="tx1"/>
                          </a:solidFill>
                        </a:rPr>
                        <a:t>6</a:t>
                      </a:r>
                      <a:r>
                        <a:rPr sz="12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sz="1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200" dirty="0">
                          <a:solidFill>
                            <a:schemeClr val="tx1"/>
                          </a:solidFill>
                          <a:sym typeface="Helvetica"/>
                        </a:rPr>
                        <a:t>22 800</a:t>
                      </a:r>
                      <a:endParaRPr sz="1200" dirty="0">
                        <a:solidFill>
                          <a:schemeClr val="tx1"/>
                        </a:solidFill>
                        <a:latin typeface="+mj-lt"/>
                        <a:sym typeface="Helvetica"/>
                      </a:endParaRPr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Symbol zastępczy zawartości 6">
                <a:extLst>
                  <a:ext uri="{FF2B5EF4-FFF2-40B4-BE49-F238E27FC236}">
                    <a16:creationId xmlns:a16="http://schemas.microsoft.com/office/drawing/2014/main" id="{283011DF-A3DC-4A33-9349-8A6398020C9E}"/>
                  </a:ext>
                </a:extLst>
              </p:cNvPr>
              <p:cNvSpPr txBox="1"/>
              <p:nvPr/>
            </p:nvSpPr>
            <p:spPr>
              <a:xfrm>
                <a:off x="218935" y="4977121"/>
                <a:ext cx="5709918" cy="109708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accent3">
                    <a:lumMod val="75000"/>
                  </a:schemeClr>
                </a:solidFill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8" tIns="45718" rIns="45718" bIns="45718">
                <a:normAutofit lnSpcReduction="10000"/>
              </a:bodyPr>
              <a:lstStyle/>
              <a:p>
                <a:pPr defTabSz="539494">
                  <a:defRPr sz="700"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sz="1200" dirty="0" err="1">
                    <a:latin typeface="+mj-lt"/>
                  </a:rPr>
                  <a:t>gdzie</a:t>
                </a:r>
                <a:r>
                  <a:rPr sz="1200" dirty="0">
                    <a:latin typeface="+mj-lt"/>
                  </a:rPr>
                  <a:t>:</a:t>
                </a:r>
              </a:p>
              <a:p>
                <a:pPr defTabSz="539494">
                  <a:defRPr sz="1100">
                    <a:latin typeface="+mj-lt"/>
                    <a:ea typeface="+mj-ea"/>
                    <a:cs typeface="+mj-cs"/>
                    <a:sym typeface="Calibri"/>
                  </a:defRPr>
                </a:pPr>
                <a14:m>
                  <m:oMath xmlns:m="http://schemas.openxmlformats.org/officeDocument/2006/math">
                    <m:r>
                      <a:rPr sz="1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𝐶𝐹</m:t>
                    </m:r>
                  </m:oMath>
                </a14:m>
                <a:r>
                  <a:rPr sz="1200" dirty="0">
                    <a:latin typeface="+mj-lt"/>
                  </a:rPr>
                  <a:t> - </a:t>
                </a:r>
                <a:r>
                  <a:rPr sz="1200" dirty="0" err="1">
                    <a:latin typeface="+mj-lt"/>
                  </a:rPr>
                  <a:t>ślad</a:t>
                </a:r>
                <a:r>
                  <a:rPr sz="1200" dirty="0">
                    <a:latin typeface="+mj-lt"/>
                  </a:rPr>
                  <a:t> </a:t>
                </a:r>
                <a:r>
                  <a:rPr sz="1200" dirty="0" err="1">
                    <a:latin typeface="+mj-lt"/>
                  </a:rPr>
                  <a:t>węglowy</a:t>
                </a:r>
                <a:r>
                  <a:rPr sz="1200" dirty="0">
                    <a:latin typeface="+mj-lt"/>
                  </a:rPr>
                  <a:t> </a:t>
                </a:r>
                <a:r>
                  <a:rPr sz="1200" dirty="0" err="1">
                    <a:latin typeface="+mj-lt"/>
                  </a:rPr>
                  <a:t>produktu</a:t>
                </a:r>
                <a:r>
                  <a:rPr sz="1200" dirty="0">
                    <a:latin typeface="+mj-lt"/>
                  </a:rPr>
                  <a:t> [kg CO</a:t>
                </a:r>
                <a:r>
                  <a:rPr sz="1200" baseline="-38203" dirty="0">
                    <a:latin typeface="+mj-lt"/>
                  </a:rPr>
                  <a:t>2-e</a:t>
                </a:r>
                <a:r>
                  <a:rPr sz="1200" dirty="0">
                    <a:latin typeface="+mj-lt"/>
                  </a:rPr>
                  <a:t>/kg </a:t>
                </a:r>
                <a:r>
                  <a:rPr sz="1200" dirty="0" err="1">
                    <a:latin typeface="+mj-lt"/>
                  </a:rPr>
                  <a:t>produktu</a:t>
                </a:r>
                <a:r>
                  <a:rPr sz="1200" dirty="0">
                    <a:latin typeface="+mj-lt"/>
                  </a:rPr>
                  <a:t>], </a:t>
                </a:r>
              </a:p>
              <a:p>
                <a:pPr defTabSz="539494">
                  <a:defRPr sz="1200">
                    <a:latin typeface="+mj-lt"/>
                    <a:ea typeface="+mj-ea"/>
                    <a:cs typeface="+mj-cs"/>
                    <a:sym typeface="Calibri"/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sz="1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sz="1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1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𝐶𝑂</m:t>
                                </m:r>
                              </m:e>
                              <m:sub>
                                <m:r>
                                  <a:rPr sz="1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2−</m:t>
                                </m:r>
                                <m:r>
                                  <a:rPr sz="1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sz="1200" dirty="0">
                    <a:latin typeface="+mj-lt"/>
                  </a:rPr>
                  <a:t> – </a:t>
                </a:r>
                <a:r>
                  <a:rPr sz="1200" dirty="0" err="1">
                    <a:latin typeface="+mj-lt"/>
                  </a:rPr>
                  <a:t>wielkość</a:t>
                </a:r>
                <a:r>
                  <a:rPr sz="1200" dirty="0">
                    <a:latin typeface="+mj-lt"/>
                  </a:rPr>
                  <a:t> </a:t>
                </a:r>
                <a:r>
                  <a:rPr sz="1200" dirty="0" err="1">
                    <a:latin typeface="+mj-lt"/>
                  </a:rPr>
                  <a:t>emisji</a:t>
                </a:r>
                <a:r>
                  <a:rPr sz="1200" dirty="0">
                    <a:latin typeface="+mj-lt"/>
                  </a:rPr>
                  <a:t> </a:t>
                </a:r>
                <a:r>
                  <a:rPr sz="1200" dirty="0" err="1">
                    <a:latin typeface="+mj-lt"/>
                  </a:rPr>
                  <a:t>bezpośredniej</a:t>
                </a:r>
                <a:r>
                  <a:rPr sz="1200" dirty="0">
                    <a:latin typeface="+mj-lt"/>
                  </a:rPr>
                  <a:t> z </a:t>
                </a:r>
                <a:r>
                  <a:rPr sz="1200" i="1" dirty="0" err="1">
                    <a:latin typeface="+mj-lt"/>
                  </a:rPr>
                  <a:t>i</a:t>
                </a:r>
                <a:r>
                  <a:rPr sz="1200" dirty="0" err="1">
                    <a:latin typeface="+mj-lt"/>
                  </a:rPr>
                  <a:t>-tego</a:t>
                </a:r>
                <a:r>
                  <a:rPr sz="1200" dirty="0">
                    <a:latin typeface="+mj-lt"/>
                  </a:rPr>
                  <a:t> </a:t>
                </a:r>
                <a:r>
                  <a:rPr sz="1200" dirty="0" err="1">
                    <a:latin typeface="+mj-lt"/>
                  </a:rPr>
                  <a:t>źródła</a:t>
                </a:r>
                <a:r>
                  <a:rPr sz="1200" dirty="0">
                    <a:latin typeface="+mj-lt"/>
                  </a:rPr>
                  <a:t> </a:t>
                </a:r>
                <a:r>
                  <a:rPr sz="1200" dirty="0" err="1">
                    <a:latin typeface="+mj-lt"/>
                  </a:rPr>
                  <a:t>wyrażona</a:t>
                </a:r>
                <a:r>
                  <a:rPr sz="1200" dirty="0">
                    <a:latin typeface="+mj-lt"/>
                  </a:rPr>
                  <a:t> w </a:t>
                </a:r>
                <a:r>
                  <a:rPr sz="1200" dirty="0" err="1">
                    <a:latin typeface="+mj-lt"/>
                  </a:rPr>
                  <a:t>ekwiwalentnej</a:t>
                </a:r>
                <a:r>
                  <a:rPr sz="1200" dirty="0">
                    <a:latin typeface="+mj-lt"/>
                  </a:rPr>
                  <a:t> </a:t>
                </a:r>
                <a:r>
                  <a:rPr sz="1200" dirty="0" err="1">
                    <a:latin typeface="+mj-lt"/>
                  </a:rPr>
                  <a:t>ilości</a:t>
                </a:r>
                <a:r>
                  <a:rPr sz="1200" dirty="0">
                    <a:latin typeface="+mj-lt"/>
                  </a:rPr>
                  <a:t> CO</a:t>
                </a:r>
                <a:r>
                  <a:rPr sz="1200" baseline="-38203" dirty="0">
                    <a:latin typeface="+mj-lt"/>
                  </a:rPr>
                  <a:t>2</a:t>
                </a:r>
                <a:r>
                  <a:rPr sz="1200" dirty="0">
                    <a:latin typeface="+mj-lt"/>
                  </a:rPr>
                  <a:t> [kg CO</a:t>
                </a:r>
                <a:r>
                  <a:rPr sz="1200" baseline="-38203" dirty="0">
                    <a:latin typeface="+mj-lt"/>
                  </a:rPr>
                  <a:t>2-e</a:t>
                </a:r>
                <a:r>
                  <a:rPr sz="1200" dirty="0">
                    <a:latin typeface="+mj-lt"/>
                  </a:rPr>
                  <a:t>/kg </a:t>
                </a:r>
                <a:r>
                  <a:rPr sz="1200" dirty="0" err="1">
                    <a:latin typeface="+mj-lt"/>
                  </a:rPr>
                  <a:t>produktu</a:t>
                </a:r>
                <a:r>
                  <a:rPr sz="1200" dirty="0">
                    <a:latin typeface="+mj-lt"/>
                  </a:rPr>
                  <a:t>] </a:t>
                </a:r>
              </a:p>
              <a:p>
                <a:pPr defTabSz="539494">
                  <a:defRPr sz="1200">
                    <a:latin typeface="+mj-lt"/>
                    <a:ea typeface="+mj-ea"/>
                    <a:cs typeface="+mj-cs"/>
                    <a:sym typeface="Calibri"/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sz="1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sz="1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1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𝐶𝑂</m:t>
                                </m:r>
                              </m:e>
                              <m:sub>
                                <m:r>
                                  <a:rPr sz="1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2−</m:t>
                                </m:r>
                                <m:r>
                                  <a:rPr sz="1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sz="1200" dirty="0">
                    <a:latin typeface="+mj-lt"/>
                  </a:rPr>
                  <a:t> – </a:t>
                </a:r>
                <a:r>
                  <a:rPr sz="1200" dirty="0" err="1">
                    <a:latin typeface="+mj-lt"/>
                  </a:rPr>
                  <a:t>wielkość</a:t>
                </a:r>
                <a:r>
                  <a:rPr sz="1200" dirty="0">
                    <a:latin typeface="+mj-lt"/>
                  </a:rPr>
                  <a:t> </a:t>
                </a:r>
                <a:r>
                  <a:rPr sz="1200" dirty="0" err="1">
                    <a:latin typeface="+mj-lt"/>
                  </a:rPr>
                  <a:t>emisji</a:t>
                </a:r>
                <a:r>
                  <a:rPr sz="1200" dirty="0">
                    <a:latin typeface="+mj-lt"/>
                  </a:rPr>
                  <a:t> </a:t>
                </a:r>
                <a:r>
                  <a:rPr sz="1200" dirty="0" err="1">
                    <a:latin typeface="+mj-lt"/>
                  </a:rPr>
                  <a:t>pośredniej</a:t>
                </a:r>
                <a:r>
                  <a:rPr sz="1200" dirty="0">
                    <a:latin typeface="+mj-lt"/>
                  </a:rPr>
                  <a:t> z </a:t>
                </a:r>
                <a:r>
                  <a:rPr sz="1200" i="1" dirty="0">
                    <a:latin typeface="+mj-lt"/>
                  </a:rPr>
                  <a:t>j</a:t>
                </a:r>
                <a:r>
                  <a:rPr sz="1200" dirty="0">
                    <a:latin typeface="+mj-lt"/>
                  </a:rPr>
                  <a:t>-</a:t>
                </a:r>
                <a:r>
                  <a:rPr sz="1200" dirty="0" err="1">
                    <a:latin typeface="+mj-lt"/>
                  </a:rPr>
                  <a:t>tego</a:t>
                </a:r>
                <a:r>
                  <a:rPr sz="1200" dirty="0">
                    <a:latin typeface="+mj-lt"/>
                  </a:rPr>
                  <a:t> </a:t>
                </a:r>
                <a:r>
                  <a:rPr sz="1200" dirty="0" err="1">
                    <a:latin typeface="+mj-lt"/>
                  </a:rPr>
                  <a:t>źródła</a:t>
                </a:r>
                <a:r>
                  <a:rPr sz="1200" dirty="0">
                    <a:latin typeface="+mj-lt"/>
                  </a:rPr>
                  <a:t> </a:t>
                </a:r>
                <a:r>
                  <a:rPr sz="1200" dirty="0" err="1">
                    <a:latin typeface="+mj-lt"/>
                  </a:rPr>
                  <a:t>wyrażona</a:t>
                </a:r>
                <a:r>
                  <a:rPr sz="1200" dirty="0">
                    <a:latin typeface="+mj-lt"/>
                  </a:rPr>
                  <a:t> w </a:t>
                </a:r>
                <a:r>
                  <a:rPr sz="1200" dirty="0" err="1">
                    <a:latin typeface="+mj-lt"/>
                  </a:rPr>
                  <a:t>ekwiwalentnej</a:t>
                </a:r>
                <a:r>
                  <a:rPr sz="1200" dirty="0">
                    <a:latin typeface="+mj-lt"/>
                  </a:rPr>
                  <a:t> </a:t>
                </a:r>
                <a:r>
                  <a:rPr sz="1200" dirty="0" err="1">
                    <a:latin typeface="+mj-lt"/>
                  </a:rPr>
                  <a:t>ilości</a:t>
                </a:r>
                <a:r>
                  <a:rPr sz="1200" dirty="0">
                    <a:latin typeface="+mj-lt"/>
                  </a:rPr>
                  <a:t> CO</a:t>
                </a:r>
                <a:r>
                  <a:rPr sz="1200" baseline="-38203" dirty="0">
                    <a:latin typeface="+mj-lt"/>
                  </a:rPr>
                  <a:t>2</a:t>
                </a:r>
                <a:r>
                  <a:rPr sz="1200" dirty="0">
                    <a:latin typeface="+mj-lt"/>
                  </a:rPr>
                  <a:t> [kg CO</a:t>
                </a:r>
                <a:r>
                  <a:rPr sz="1200" baseline="-38203" dirty="0">
                    <a:latin typeface="+mj-lt"/>
                  </a:rPr>
                  <a:t>2-e</a:t>
                </a:r>
                <a:r>
                  <a:rPr sz="1200" dirty="0">
                    <a:latin typeface="+mj-lt"/>
                  </a:rPr>
                  <a:t>/kg </a:t>
                </a:r>
                <a:r>
                  <a:rPr sz="1200" dirty="0" err="1">
                    <a:latin typeface="+mj-lt"/>
                  </a:rPr>
                  <a:t>produktu</a:t>
                </a:r>
                <a:r>
                  <a:rPr sz="1200" dirty="0">
                    <a:latin typeface="+mj-lt"/>
                  </a:rPr>
                  <a:t>] </a:t>
                </a:r>
              </a:p>
            </p:txBody>
          </p:sp>
        </mc:Choice>
        <mc:Fallback xmlns="">
          <p:sp>
            <p:nvSpPr>
              <p:cNvPr id="5" name="Symbol zastępczy zawartości 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83011DF-A3DC-4A33-9349-8A6398020C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935" y="4977121"/>
                <a:ext cx="5709918" cy="1097088"/>
              </a:xfrm>
              <a:prstGeom prst="rect">
                <a:avLst/>
              </a:prstGeom>
              <a:blipFill rotWithShape="1">
                <a:blip r:embed="rId4"/>
                <a:stretch>
                  <a:fillRect l="-745" t="-1099" b="-4396"/>
                </a:stretch>
              </a:blipFill>
              <a:ln w="12700">
                <a:solidFill>
                  <a:schemeClr val="accent3">
                    <a:lumMod val="75000"/>
                  </a:schemeClr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pole tekstowe 5">
            <a:extLst>
              <a:ext uri="{FF2B5EF4-FFF2-40B4-BE49-F238E27FC236}">
                <a16:creationId xmlns:a16="http://schemas.microsoft.com/office/drawing/2014/main" id="{E0B0DDD2-DCD2-4E8C-834D-47B6F3DB7741}"/>
              </a:ext>
            </a:extLst>
          </p:cNvPr>
          <p:cNvSpPr txBox="1"/>
          <p:nvPr/>
        </p:nvSpPr>
        <p:spPr>
          <a:xfrm>
            <a:off x="251519" y="3675101"/>
            <a:ext cx="8220085" cy="4770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hangingPunct="1">
              <a:defRPr sz="2400" b="1">
                <a:solidFill>
                  <a:schemeClr val="accent5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pl-PL" dirty="0">
                <a:solidFill>
                  <a:schemeClr val="accent3">
                    <a:lumMod val="50000"/>
                  </a:schemeClr>
                </a:solidFill>
              </a:rPr>
              <a:t>ŚLAD WĘGLOWY CF PRODUKTU, PROCESU, TECHNOLOGII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pole tekstowe 7">
                <a:extLst>
                  <a:ext uri="{FF2B5EF4-FFF2-40B4-BE49-F238E27FC236}">
                    <a16:creationId xmlns:a16="http://schemas.microsoft.com/office/drawing/2014/main" id="{CAB10AF2-1618-15E7-1E4C-4A6083389991}"/>
                  </a:ext>
                </a:extLst>
              </p:cNvPr>
              <p:cNvSpPr txBox="1"/>
              <p:nvPr/>
            </p:nvSpPr>
            <p:spPr>
              <a:xfrm>
                <a:off x="218935" y="4282410"/>
                <a:ext cx="5855834" cy="5734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ar-AE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𝐶𝐹</m:t>
                    </m:r>
                    <m:r>
                      <a:rPr lang="ar-AE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ctrlPr>
                          <a:rPr lang="ar-AE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ar-AE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ar-AE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ar-AE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ar-AE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ar-AE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ar-AE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ar-AE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ar-AE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𝐶𝑂</m:t>
                                    </m:r>
                                  </m:e>
                                  <m:sub>
                                    <m:r>
                                      <a:rPr lang="ar-AE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ar-AE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ar-AE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ar-AE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ar-AE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limLoc m:val="undOvr"/>
                            <m:ctrlPr>
                              <a:rPr lang="ar-AE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ar-AE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ar-AE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ar-AE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ar-AE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  <m:e>
                            <m:sSub>
                              <m:sSubPr>
                                <m:ctrlPr>
                                  <a:rPr lang="ar-AE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ar-AE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ar-AE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ar-AE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𝐶𝑂</m:t>
                                        </m:r>
                                      </m:e>
                                      <m:sub>
                                        <m:r>
                                          <a:rPr lang="ar-AE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ar-AE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ar-AE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ar-AE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nary>
                      </m:e>
                    </m:nary>
                  </m:oMath>
                </a14:m>
                <a:r>
                  <a:rPr lang="ar-AE" dirty="0">
                    <a:latin typeface="+mj-lt"/>
                  </a:rPr>
                  <a:t>	</a:t>
                </a:r>
                <a:endParaRPr lang="pl-PL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pole tekstowe 7">
                <a:extLst>
                  <a:ext uri="{FF2B5EF4-FFF2-40B4-BE49-F238E27FC236}">
                    <a16:creationId xmlns:a16="http://schemas.microsoft.com/office/drawing/2014/main" id="{CAB10AF2-1618-15E7-1E4C-4A60833899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935" y="4282410"/>
                <a:ext cx="5855834" cy="5734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ole tekstowe 9">
                <a:extLst>
                  <a:ext uri="{FF2B5EF4-FFF2-40B4-BE49-F238E27FC236}">
                    <a16:creationId xmlns:a16="http://schemas.microsoft.com/office/drawing/2014/main" id="{525D6E25-C803-AAE2-AEB8-9AA91158C61D}"/>
                  </a:ext>
                </a:extLst>
              </p:cNvPr>
              <p:cNvSpPr txBox="1"/>
              <p:nvPr/>
            </p:nvSpPr>
            <p:spPr>
              <a:xfrm>
                <a:off x="251519" y="1977287"/>
                <a:ext cx="4026866" cy="1384995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solidFill>
                  <a:schemeClr val="accent3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algn="just">
                  <a:defRPr sz="1200"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pl-PL" sz="1200" dirty="0">
                    <a:latin typeface="+mj-lt"/>
                  </a:rPr>
                  <a:t>gdzie: 	</a:t>
                </a:r>
              </a:p>
              <a:p>
                <a:pPr algn="just">
                  <a:defRPr sz="1300">
                    <a:latin typeface="+mj-lt"/>
                    <a:ea typeface="+mj-ea"/>
                    <a:cs typeface="+mj-cs"/>
                    <a:sym typeface="Calibri"/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𝐶𝑂</m:t>
                        </m:r>
                      </m:e>
                      <m:sub>
                        <m:r>
                          <a:rPr lang="ar-AE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ar-AE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ar-AE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ar-AE" sz="1200" dirty="0">
                    <a:latin typeface="+mj-lt"/>
                  </a:rPr>
                  <a:t> – </a:t>
                </a:r>
                <a:r>
                  <a:rPr lang="pl-PL" sz="1200" dirty="0" err="1">
                    <a:latin typeface="+mj-lt"/>
                  </a:rPr>
                  <a:t>ekwiwalentna</a:t>
                </a:r>
                <a:r>
                  <a:rPr lang="pl-PL" sz="1200" dirty="0">
                    <a:latin typeface="+mj-lt"/>
                  </a:rPr>
                  <a:t> </a:t>
                </a:r>
                <a:r>
                  <a:rPr lang="pl-PL" sz="1200" dirty="0" err="1">
                    <a:latin typeface="+mj-lt"/>
                  </a:rPr>
                  <a:t>wielkość</a:t>
                </a:r>
                <a:r>
                  <a:rPr lang="pl-PL" sz="1200" dirty="0">
                    <a:latin typeface="+mj-lt"/>
                  </a:rPr>
                  <a:t> </a:t>
                </a:r>
                <a:r>
                  <a:rPr lang="pl-PL" sz="1200" dirty="0" err="1">
                    <a:latin typeface="+mj-lt"/>
                  </a:rPr>
                  <a:t>emisji</a:t>
                </a:r>
                <a:r>
                  <a:rPr lang="pl-PL" sz="1200" dirty="0">
                    <a:latin typeface="+mj-lt"/>
                  </a:rPr>
                  <a:t> </a:t>
                </a:r>
                <a:r>
                  <a:rPr lang="pl-PL" sz="1200" dirty="0" err="1">
                    <a:latin typeface="+mj-lt"/>
                  </a:rPr>
                  <a:t>wyrażona</a:t>
                </a:r>
                <a:r>
                  <a:rPr lang="pl-PL" sz="1200" dirty="0">
                    <a:latin typeface="+mj-lt"/>
                  </a:rPr>
                  <a:t> w kg (</a:t>
                </a:r>
                <a:r>
                  <a:rPr lang="pl-PL" sz="1200" dirty="0" err="1">
                    <a:latin typeface="+mj-lt"/>
                  </a:rPr>
                  <a:t>lub</a:t>
                </a:r>
                <a:r>
                  <a:rPr lang="pl-PL" sz="1200" dirty="0">
                    <a:latin typeface="+mj-lt"/>
                  </a:rPr>
                  <a:t> </a:t>
                </a:r>
                <a:r>
                  <a:rPr lang="pl-PL" sz="1200" dirty="0" err="1">
                    <a:latin typeface="+mj-lt"/>
                  </a:rPr>
                  <a:t>innych</a:t>
                </a:r>
                <a:r>
                  <a:rPr lang="pl-PL" sz="1200" dirty="0">
                    <a:latin typeface="+mj-lt"/>
                  </a:rPr>
                  <a:t> </a:t>
                </a:r>
                <a:r>
                  <a:rPr lang="pl-PL" sz="1200" dirty="0" err="1">
                    <a:latin typeface="+mj-lt"/>
                  </a:rPr>
                  <a:t>jednostkach</a:t>
                </a:r>
                <a:r>
                  <a:rPr lang="pl-PL" sz="1200" dirty="0">
                    <a:latin typeface="+mj-lt"/>
                  </a:rPr>
                  <a:t> </a:t>
                </a:r>
                <a:r>
                  <a:rPr lang="pl-PL" sz="1200" dirty="0" err="1">
                    <a:latin typeface="+mj-lt"/>
                  </a:rPr>
                  <a:t>masy</a:t>
                </a:r>
                <a:r>
                  <a:rPr lang="pl-PL" sz="1200" dirty="0">
                    <a:latin typeface="+mj-lt"/>
                  </a:rPr>
                  <a:t>) CO</a:t>
                </a:r>
                <a:r>
                  <a:rPr lang="pl-PL" sz="1200" baseline="-25000" dirty="0">
                    <a:latin typeface="+mj-lt"/>
                  </a:rPr>
                  <a:t>2</a:t>
                </a:r>
                <a:endParaRPr lang="pl-PL" sz="1200" dirty="0">
                  <a:latin typeface="+mj-lt"/>
                </a:endParaRPr>
              </a:p>
              <a:p>
                <a:pPr>
                  <a:defRPr sz="1200" i="1"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pl-PL" sz="1200" dirty="0">
                    <a:latin typeface="+mj-lt"/>
                  </a:rPr>
                  <a:t>GHG</a:t>
                </a:r>
                <a:r>
                  <a:rPr lang="pl-PL" sz="1200" i="0" dirty="0">
                    <a:latin typeface="+mj-lt"/>
                  </a:rPr>
                  <a:t> – </a:t>
                </a:r>
                <a:r>
                  <a:rPr lang="pl-PL" sz="1200" i="0" dirty="0" err="1">
                    <a:latin typeface="+mj-lt"/>
                  </a:rPr>
                  <a:t>wielkość</a:t>
                </a:r>
                <a:r>
                  <a:rPr lang="pl-PL" sz="1200" i="0" dirty="0">
                    <a:latin typeface="+mj-lt"/>
                  </a:rPr>
                  <a:t> </a:t>
                </a:r>
                <a:r>
                  <a:rPr lang="pl-PL" sz="1200" i="0" dirty="0" err="1">
                    <a:latin typeface="+mj-lt"/>
                  </a:rPr>
                  <a:t>emisji</a:t>
                </a:r>
                <a:r>
                  <a:rPr lang="pl-PL" sz="1200" i="0" dirty="0">
                    <a:latin typeface="+mj-lt"/>
                  </a:rPr>
                  <a:t> </a:t>
                </a:r>
                <a:r>
                  <a:rPr lang="pl-PL" sz="1200" i="0" dirty="0" err="1">
                    <a:latin typeface="+mj-lt"/>
                  </a:rPr>
                  <a:t>danego</a:t>
                </a:r>
                <a:r>
                  <a:rPr lang="pl-PL" sz="1200" i="0" dirty="0">
                    <a:latin typeface="+mj-lt"/>
                  </a:rPr>
                  <a:t> </a:t>
                </a:r>
                <a:r>
                  <a:rPr lang="pl-PL" sz="1200" i="0" dirty="0" err="1">
                    <a:latin typeface="+mj-lt"/>
                  </a:rPr>
                  <a:t>gazu</a:t>
                </a:r>
                <a:r>
                  <a:rPr lang="pl-PL" sz="1200" i="0" dirty="0">
                    <a:latin typeface="+mj-lt"/>
                  </a:rPr>
                  <a:t> </a:t>
                </a:r>
                <a:r>
                  <a:rPr lang="pl-PL" sz="1200" i="0" dirty="0" err="1">
                    <a:latin typeface="+mj-lt"/>
                  </a:rPr>
                  <a:t>cieplarnianego</a:t>
                </a:r>
                <a:r>
                  <a:rPr lang="pl-PL" sz="1200" i="0" dirty="0">
                    <a:latin typeface="+mj-lt"/>
                  </a:rPr>
                  <a:t> </a:t>
                </a:r>
                <a:r>
                  <a:rPr lang="pl-PL" sz="1200" i="0" dirty="0" err="1">
                    <a:latin typeface="+mj-lt"/>
                  </a:rPr>
                  <a:t>wyrażona</a:t>
                </a:r>
                <a:r>
                  <a:rPr lang="pl-PL" sz="1200" i="0" dirty="0">
                    <a:latin typeface="+mj-lt"/>
                  </a:rPr>
                  <a:t> w kg (</a:t>
                </a:r>
                <a:r>
                  <a:rPr lang="pl-PL" sz="1200" i="0" dirty="0" err="1">
                    <a:latin typeface="+mj-lt"/>
                  </a:rPr>
                  <a:t>lub</a:t>
                </a:r>
                <a:r>
                  <a:rPr lang="pl-PL" sz="1200" i="0" dirty="0">
                    <a:latin typeface="+mj-lt"/>
                  </a:rPr>
                  <a:t> </a:t>
                </a:r>
                <a:r>
                  <a:rPr lang="pl-PL" sz="1200" i="0" dirty="0" err="1">
                    <a:latin typeface="+mj-lt"/>
                  </a:rPr>
                  <a:t>innych</a:t>
                </a:r>
                <a:r>
                  <a:rPr lang="pl-PL" sz="1200" i="0" dirty="0">
                    <a:latin typeface="+mj-lt"/>
                  </a:rPr>
                  <a:t> </a:t>
                </a:r>
                <a:r>
                  <a:rPr lang="pl-PL" sz="1200" i="0" dirty="0" err="1">
                    <a:latin typeface="+mj-lt"/>
                  </a:rPr>
                  <a:t>jednostkach</a:t>
                </a:r>
                <a:r>
                  <a:rPr lang="pl-PL" sz="1200" i="0" dirty="0">
                    <a:latin typeface="+mj-lt"/>
                  </a:rPr>
                  <a:t> </a:t>
                </a:r>
                <a:r>
                  <a:rPr lang="pl-PL" sz="1200" i="0" dirty="0" err="1">
                    <a:latin typeface="+mj-lt"/>
                  </a:rPr>
                  <a:t>masy</a:t>
                </a:r>
                <a:r>
                  <a:rPr lang="pl-PL" sz="1200" i="0" dirty="0">
                    <a:latin typeface="+mj-lt"/>
                  </a:rPr>
                  <a:t>)</a:t>
                </a:r>
              </a:p>
              <a:p>
                <a:pPr>
                  <a:defRPr sz="1300">
                    <a:latin typeface="+mj-lt"/>
                    <a:ea typeface="+mj-ea"/>
                    <a:cs typeface="+mj-cs"/>
                    <a:sym typeface="Calibri"/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𝐺𝑊𝑃</m:t>
                        </m:r>
                      </m:e>
                      <m:sub>
                        <m:r>
                          <a:rPr lang="ar-AE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𝐺𝐻𝐺</m:t>
                        </m:r>
                      </m:sub>
                    </m:sSub>
                  </m:oMath>
                </a14:m>
                <a:r>
                  <a:rPr lang="ar-AE" sz="1200" dirty="0">
                    <a:latin typeface="+mj-lt"/>
                  </a:rPr>
                  <a:t> – </a:t>
                </a:r>
                <a:r>
                  <a:rPr lang="pl-PL" sz="1200" dirty="0" err="1">
                    <a:latin typeface="+mj-lt"/>
                  </a:rPr>
                  <a:t>wartość</a:t>
                </a:r>
                <a:r>
                  <a:rPr lang="pl-PL" sz="1200" dirty="0">
                    <a:latin typeface="+mj-lt"/>
                  </a:rPr>
                  <a:t> GWP (</a:t>
                </a:r>
                <a:r>
                  <a:rPr lang="pl-PL" sz="1200" i="1" dirty="0">
                    <a:latin typeface="+mj-lt"/>
                  </a:rPr>
                  <a:t>Global Warming Potential</a:t>
                </a:r>
                <a:r>
                  <a:rPr lang="pl-PL" sz="1200" dirty="0">
                    <a:latin typeface="+mj-lt"/>
                  </a:rPr>
                  <a:t>) </a:t>
                </a:r>
                <a:r>
                  <a:rPr lang="pl-PL" sz="1200" dirty="0" err="1">
                    <a:latin typeface="+mj-lt"/>
                  </a:rPr>
                  <a:t>danego</a:t>
                </a:r>
                <a:r>
                  <a:rPr lang="pl-PL" sz="1200" dirty="0">
                    <a:latin typeface="+mj-lt"/>
                  </a:rPr>
                  <a:t> </a:t>
                </a:r>
                <a:r>
                  <a:rPr lang="pl-PL" sz="1200" dirty="0" err="1">
                    <a:latin typeface="+mj-lt"/>
                  </a:rPr>
                  <a:t>gazu</a:t>
                </a:r>
                <a:r>
                  <a:rPr lang="pl-PL" sz="1200" dirty="0">
                    <a:latin typeface="+mj-lt"/>
                  </a:rPr>
                  <a:t> </a:t>
                </a:r>
                <a:r>
                  <a:rPr lang="pl-PL" sz="1200" dirty="0" err="1">
                    <a:latin typeface="+mj-lt"/>
                  </a:rPr>
                  <a:t>cieplarnianego</a:t>
                </a:r>
                <a:r>
                  <a:rPr lang="pl-PL" sz="1200" dirty="0">
                    <a:latin typeface="+mj-lt"/>
                  </a:rPr>
                  <a:t> [kg CO</a:t>
                </a:r>
                <a:r>
                  <a:rPr lang="pl-PL" sz="1200" baseline="-25000" dirty="0">
                    <a:latin typeface="+mj-lt"/>
                  </a:rPr>
                  <a:t>2-e</a:t>
                </a:r>
                <a:r>
                  <a:rPr lang="pl-PL" sz="1200" dirty="0">
                    <a:latin typeface="+mj-lt"/>
                  </a:rPr>
                  <a:t>/kg GHG]</a:t>
                </a:r>
              </a:p>
            </p:txBody>
          </p:sp>
        </mc:Choice>
        <mc:Fallback xmlns="">
          <p:sp>
            <p:nvSpPr>
              <p:cNvPr id="10" name="pole tekstowe 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25D6E25-C803-AAE2-AEB8-9AA91158C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19" y="1977287"/>
                <a:ext cx="4026866" cy="1384995"/>
              </a:xfrm>
              <a:prstGeom prst="rect">
                <a:avLst/>
              </a:prstGeom>
              <a:blipFill rotWithShape="1">
                <a:blip r:embed="rId6"/>
                <a:stretch>
                  <a:fillRect b="-1739"/>
                </a:stretch>
              </a:blipFill>
              <a:ln w="12700" cap="flat">
                <a:solidFill>
                  <a:schemeClr val="accent3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5DAF65F-58C5-95AA-FE51-0146412A72F2}"/>
              </a:ext>
            </a:extLst>
          </p:cNvPr>
          <p:cNvSpPr txBox="1"/>
          <p:nvPr/>
        </p:nvSpPr>
        <p:spPr>
          <a:xfrm>
            <a:off x="251519" y="119884"/>
            <a:ext cx="457200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hangingPunct="1"/>
            <a:r>
              <a:rPr lang="pl-PL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ŚLAD WĘGLOWY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764" y="4719623"/>
            <a:ext cx="2365695" cy="142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252922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23219A-67B8-83ED-5C31-41EA1BE282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2045" y="115433"/>
            <a:ext cx="7152148" cy="501650"/>
          </a:xfrm>
          <a:ln w="12700">
            <a:miter lim="400000"/>
          </a:ln>
        </p:spPr>
        <p:txBody>
          <a:bodyPr lIns="45718" tIns="45718" rIns="45718" bIns="45718" anchor="ctr">
            <a:normAutofit/>
          </a:bodyPr>
          <a:lstStyle/>
          <a:p>
            <a:pPr hangingPunct="0"/>
            <a:r>
              <a:rPr lang="pl-PL" sz="2400" dirty="0">
                <a:solidFill>
                  <a:schemeClr val="accent3">
                    <a:lumMod val="50000"/>
                  </a:schemeClr>
                </a:solidFill>
                <a:sym typeface="Helvetica"/>
              </a:rPr>
              <a:t>PODSUMOWANIE - ZNACZENIE ŚLADU WĘGLOWEGO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2360E4B-3EF8-5B40-66B6-A3913AD8A8BA}"/>
              </a:ext>
            </a:extLst>
          </p:cNvPr>
          <p:cNvSpPr txBox="1"/>
          <p:nvPr/>
        </p:nvSpPr>
        <p:spPr>
          <a:xfrm>
            <a:off x="222045" y="759801"/>
            <a:ext cx="8483600" cy="54811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indent="-285750" algn="just">
              <a:lnSpc>
                <a:spcPct val="114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400" b="1" dirty="0">
                <a:latin typeface="+mj-lt"/>
              </a:rPr>
              <a:t>Ślad węglowy stanowi wymierne i racjonalne podstawy </a:t>
            </a:r>
            <a:r>
              <a:rPr lang="pl-PL" altLang="pl-PL" sz="1400" dirty="0">
                <a:latin typeface="+mj-lt"/>
              </a:rPr>
              <a:t>do rozpoczęcia dyskusji nad strategią zwiększającą efektywność procesów produkcyjnych przy ograniczaniu zużycia energii.</a:t>
            </a:r>
          </a:p>
          <a:p>
            <a:pPr marL="285750" indent="-285750" algn="just">
              <a:lnSpc>
                <a:spcPct val="114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400" b="1" dirty="0">
                <a:latin typeface="+mj-lt"/>
              </a:rPr>
              <a:t>Dla każdej produkcji</a:t>
            </a:r>
            <a:r>
              <a:rPr lang="pl-PL" altLang="pl-PL" sz="1400" dirty="0">
                <a:latin typeface="+mj-lt"/>
              </a:rPr>
              <a:t> trzeba przeprowadzić </a:t>
            </a:r>
            <a:r>
              <a:rPr lang="pl-PL" altLang="pl-PL" sz="1400" b="1" dirty="0">
                <a:latin typeface="+mj-lt"/>
              </a:rPr>
              <a:t>szczegółową analizę i dostosować metodę wyliczenia CF do konkretnych potrzeb.</a:t>
            </a:r>
          </a:p>
          <a:p>
            <a:pPr marL="285750" indent="-285750" algn="just">
              <a:lnSpc>
                <a:spcPct val="114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400" b="1" dirty="0">
                <a:latin typeface="+mj-lt"/>
              </a:rPr>
              <a:t>Upowszechnienie metodyki wyliczania śladu węglowego</a:t>
            </a:r>
            <a:r>
              <a:rPr lang="pl-PL" altLang="pl-PL" sz="1400" dirty="0">
                <a:latin typeface="+mj-lt"/>
              </a:rPr>
              <a:t> może stanowić skuteczny bodziec do wdrożenia efektywnych rozwiązań </a:t>
            </a:r>
            <a:r>
              <a:rPr lang="pl-PL" altLang="pl-PL" sz="1400" b="1" dirty="0">
                <a:latin typeface="+mj-lt"/>
              </a:rPr>
              <a:t>ukierunkowanych na optymalizację zużycia energii </a:t>
            </a:r>
            <a:r>
              <a:rPr lang="pl-PL" altLang="pl-PL" sz="1400" dirty="0">
                <a:latin typeface="+mj-lt"/>
              </a:rPr>
              <a:t>oraz działań, które </a:t>
            </a:r>
            <a:r>
              <a:rPr lang="pl-PL" altLang="pl-PL" sz="1400" b="1" dirty="0">
                <a:latin typeface="+mj-lt"/>
              </a:rPr>
              <a:t>zmniejszą koszty funkcjonowania firmy rolno-spożywczej.</a:t>
            </a:r>
            <a:r>
              <a:rPr lang="pl-PL" altLang="pl-PL" sz="1400" dirty="0">
                <a:latin typeface="+mj-lt"/>
              </a:rPr>
              <a:t> </a:t>
            </a:r>
            <a:r>
              <a:rPr lang="pl-PL" altLang="pl-PL" sz="1400" b="1" dirty="0">
                <a:latin typeface="+mj-lt"/>
              </a:rPr>
              <a:t>Najtańsza energia to ta, której nie zużyjesz. </a:t>
            </a:r>
            <a:r>
              <a:rPr lang="pl-PL" altLang="pl-PL" sz="1400" dirty="0">
                <a:latin typeface="+mj-lt"/>
              </a:rPr>
              <a:t>Optymalizacja efektywności energetycznej jest najlepszą obroną przed coraz wyższą ceną mediów.</a:t>
            </a:r>
          </a:p>
          <a:p>
            <a:pPr marL="285750" indent="-285750" algn="just">
              <a:lnSpc>
                <a:spcPct val="114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pl-PL" altLang="pl-PL" sz="1400" dirty="0">
              <a:latin typeface="+mj-lt"/>
            </a:endParaRPr>
          </a:p>
          <a:p>
            <a:pPr marL="285750" indent="-285750" algn="just">
              <a:lnSpc>
                <a:spcPct val="114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400" dirty="0">
                <a:latin typeface="+mj-lt"/>
              </a:rPr>
              <a:t>Znajomość </a:t>
            </a:r>
            <a:r>
              <a:rPr lang="pl-PL" altLang="pl-PL" sz="1400" b="1" dirty="0">
                <a:latin typeface="+mj-lt"/>
              </a:rPr>
              <a:t>poziomu emisji gazów cieplarnianych </a:t>
            </a:r>
            <a:r>
              <a:rPr lang="pl-PL" altLang="pl-PL" sz="1400" dirty="0">
                <a:latin typeface="+mj-lt"/>
              </a:rPr>
              <a:t>stanowi dla przedsiębiorców istotny powód, który skłania do </a:t>
            </a:r>
            <a:r>
              <a:rPr lang="pl-PL" altLang="pl-PL" sz="1400" b="1" dirty="0">
                <a:latin typeface="+mj-lt"/>
              </a:rPr>
              <a:t>wdrażania innowacyjnych rozwiązań</a:t>
            </a:r>
            <a:r>
              <a:rPr lang="pl-PL" altLang="pl-PL" sz="1400" dirty="0">
                <a:latin typeface="+mj-lt"/>
              </a:rPr>
              <a:t>, mających na celu lepsze gospodarowanie zasobami, a także ograniczanie kosztów ponoszonych przez przedsiębiorstwa.</a:t>
            </a:r>
          </a:p>
          <a:p>
            <a:pPr marL="285750" indent="-285750" algn="just">
              <a:lnSpc>
                <a:spcPct val="114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sz="1400" b="1" kern="50" dirty="0">
                <a:solidFill>
                  <a:schemeClr val="tx1"/>
                </a:solidFill>
                <a:latin typeface="+mj-lt"/>
                <a:ea typeface="Lucida Sans Unicode" panose="020B0602030504020204" pitchFamily="34" charset="0"/>
              </a:rPr>
              <a:t>P</a:t>
            </a:r>
            <a:r>
              <a:rPr lang="pl-PL" sz="1400" b="1" kern="50" dirty="0">
                <a:solidFill>
                  <a:schemeClr val="tx1"/>
                </a:solidFill>
                <a:effectLst/>
                <a:latin typeface="+mj-lt"/>
                <a:ea typeface="Lucida Sans Unicode" panose="020B0602030504020204" pitchFamily="34" charset="0"/>
              </a:rPr>
              <a:t>rojektując i wybierając urządzenie </a:t>
            </a:r>
            <a:r>
              <a:rPr lang="pl-PL" sz="1400" b="1" kern="50" dirty="0">
                <a:solidFill>
                  <a:schemeClr val="tx1"/>
                </a:solidFill>
                <a:latin typeface="+mj-lt"/>
                <a:ea typeface="Lucida Sans Unicode" panose="020B0602030504020204" pitchFamily="34" charset="0"/>
              </a:rPr>
              <a:t>i technologie energooszczędne można </a:t>
            </a:r>
            <a:r>
              <a:rPr lang="pl-PL" sz="1400" b="1" kern="50" dirty="0">
                <a:solidFill>
                  <a:schemeClr val="tx1"/>
                </a:solidFill>
                <a:effectLst/>
                <a:latin typeface="+mj-lt"/>
                <a:ea typeface="Lucida Sans Unicode" panose="020B0602030504020204" pitchFamily="34" charset="0"/>
              </a:rPr>
              <a:t>zaoszczędzić i choćby w niewielkim stopniu przyczynić się do ochrony naszej planety. </a:t>
            </a:r>
          </a:p>
          <a:p>
            <a:pPr marL="285750" indent="-285750" algn="just">
              <a:lnSpc>
                <a:spcPct val="114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pl-PL" sz="1400" b="1" dirty="0">
              <a:solidFill>
                <a:schemeClr val="tx1"/>
              </a:solidFill>
              <a:latin typeface="+mj-lt"/>
            </a:endParaRPr>
          </a:p>
          <a:p>
            <a:pPr marL="285750" indent="-285750" algn="just">
              <a:lnSpc>
                <a:spcPct val="114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pl-PL" sz="1400" dirty="0">
                <a:latin typeface="+mj-lt"/>
              </a:rPr>
              <a:t>W </a:t>
            </a:r>
            <a:r>
              <a:rPr lang="en-US" altLang="pl-PL" sz="1400" dirty="0" err="1">
                <a:latin typeface="+mj-lt"/>
              </a:rPr>
              <a:t>związku</a:t>
            </a:r>
            <a:r>
              <a:rPr lang="en-US" altLang="pl-PL" sz="1400" dirty="0">
                <a:latin typeface="+mj-lt"/>
              </a:rPr>
              <a:t> z </a:t>
            </a:r>
            <a:r>
              <a:rPr lang="en-US" altLang="pl-PL" sz="1400" dirty="0" err="1">
                <a:latin typeface="+mj-lt"/>
              </a:rPr>
              <a:t>planowanym</a:t>
            </a:r>
            <a:r>
              <a:rPr lang="en-US" altLang="pl-PL" sz="1400" dirty="0">
                <a:latin typeface="+mj-lt"/>
              </a:rPr>
              <a:t> </a:t>
            </a:r>
            <a:r>
              <a:rPr lang="en-US" altLang="pl-PL" sz="1400" dirty="0" err="1">
                <a:latin typeface="+mj-lt"/>
              </a:rPr>
              <a:t>wprowadzeniem</a:t>
            </a:r>
            <a:r>
              <a:rPr lang="en-US" altLang="pl-PL" sz="1400" dirty="0">
                <a:latin typeface="+mj-lt"/>
              </a:rPr>
              <a:t> </a:t>
            </a:r>
            <a:r>
              <a:rPr lang="en-US" altLang="pl-PL" sz="1400" dirty="0" err="1">
                <a:latin typeface="+mj-lt"/>
              </a:rPr>
              <a:t>obowiązkowego</a:t>
            </a:r>
            <a:r>
              <a:rPr lang="en-US" altLang="pl-PL" sz="1400" dirty="0">
                <a:latin typeface="+mj-lt"/>
              </a:rPr>
              <a:t> </a:t>
            </a:r>
            <a:r>
              <a:rPr lang="en-US" altLang="pl-PL" sz="1400" dirty="0" err="1">
                <a:latin typeface="+mj-lt"/>
              </a:rPr>
              <a:t>znakowania</a:t>
            </a:r>
            <a:r>
              <a:rPr lang="en-US" altLang="pl-PL" sz="1400" dirty="0">
                <a:latin typeface="+mj-lt"/>
              </a:rPr>
              <a:t> </a:t>
            </a:r>
            <a:r>
              <a:rPr lang="en-US" altLang="pl-PL" sz="1400" dirty="0" err="1">
                <a:latin typeface="+mj-lt"/>
              </a:rPr>
              <a:t>żywności</a:t>
            </a:r>
            <a:r>
              <a:rPr lang="pl-PL" altLang="pl-PL" sz="1400" dirty="0">
                <a:latin typeface="+mj-lt"/>
              </a:rPr>
              <a:t>, producenci będą </a:t>
            </a:r>
            <a:r>
              <a:rPr lang="pl-PL" altLang="pl-PL" sz="1400" b="1" dirty="0">
                <a:latin typeface="+mj-lt"/>
              </a:rPr>
              <a:t>zobowiązani do</a:t>
            </a:r>
            <a:r>
              <a:rPr lang="en-US" altLang="pl-PL" sz="1400" b="1" dirty="0">
                <a:latin typeface="+mj-lt"/>
              </a:rPr>
              <a:t> p</a:t>
            </a:r>
            <a:r>
              <a:rPr lang="pl-PL" altLang="pl-PL" sz="1400" b="1" dirty="0" err="1">
                <a:latin typeface="+mj-lt"/>
              </a:rPr>
              <a:t>rzeprowadzenia</a:t>
            </a:r>
            <a:r>
              <a:rPr lang="en-US" altLang="pl-PL" sz="1400" b="1" dirty="0">
                <a:latin typeface="+mj-lt"/>
              </a:rPr>
              <a:t> </a:t>
            </a:r>
            <a:r>
              <a:rPr lang="en-US" altLang="pl-PL" sz="1400" b="1" dirty="0" err="1">
                <a:latin typeface="+mj-lt"/>
              </a:rPr>
              <a:t>audyt</a:t>
            </a:r>
            <a:r>
              <a:rPr lang="pl-PL" altLang="pl-PL" sz="1400" b="1" dirty="0">
                <a:latin typeface="+mj-lt"/>
              </a:rPr>
              <a:t>u</a:t>
            </a:r>
            <a:r>
              <a:rPr lang="en-US" altLang="pl-PL" sz="1400" b="1" dirty="0">
                <a:latin typeface="+mj-lt"/>
              </a:rPr>
              <a:t> </a:t>
            </a:r>
            <a:r>
              <a:rPr lang="en-US" altLang="pl-PL" sz="1400" b="1" dirty="0" err="1">
                <a:latin typeface="+mj-lt"/>
              </a:rPr>
              <a:t>wewnętrzne</a:t>
            </a:r>
            <a:r>
              <a:rPr lang="pl-PL" altLang="pl-PL" sz="1400" b="1" dirty="0">
                <a:latin typeface="+mj-lt"/>
              </a:rPr>
              <a:t>go, </a:t>
            </a:r>
            <a:r>
              <a:rPr lang="pl-PL" altLang="pl-PL" sz="1400" dirty="0">
                <a:latin typeface="+mj-lt"/>
              </a:rPr>
              <a:t>a także</a:t>
            </a:r>
            <a:r>
              <a:rPr lang="en-US" altLang="pl-PL" sz="1400" dirty="0">
                <a:latin typeface="+mj-lt"/>
              </a:rPr>
              <a:t> </a:t>
            </a:r>
            <a:r>
              <a:rPr lang="en-US" altLang="pl-PL" sz="1400" dirty="0" err="1">
                <a:latin typeface="+mj-lt"/>
              </a:rPr>
              <a:t>wśród</a:t>
            </a:r>
            <a:r>
              <a:rPr lang="en-US" altLang="pl-PL" sz="1400" dirty="0">
                <a:latin typeface="+mj-lt"/>
              </a:rPr>
              <a:t> </a:t>
            </a:r>
            <a:r>
              <a:rPr lang="en-US" altLang="pl-PL" sz="1400" dirty="0" err="1">
                <a:latin typeface="+mj-lt"/>
              </a:rPr>
              <a:t>swoich</a:t>
            </a:r>
            <a:r>
              <a:rPr lang="en-US" altLang="pl-PL" sz="1400" dirty="0">
                <a:latin typeface="+mj-lt"/>
              </a:rPr>
              <a:t> </a:t>
            </a:r>
            <a:r>
              <a:rPr lang="en-US" altLang="pl-PL" sz="1400" dirty="0" err="1">
                <a:latin typeface="+mj-lt"/>
              </a:rPr>
              <a:t>dostawców</a:t>
            </a:r>
            <a:r>
              <a:rPr lang="en-US" altLang="pl-PL" sz="1400" dirty="0">
                <a:latin typeface="+mj-lt"/>
              </a:rPr>
              <a:t>, w </a:t>
            </a:r>
            <a:r>
              <a:rPr lang="en-US" altLang="pl-PL" sz="1400" dirty="0" err="1">
                <a:latin typeface="+mj-lt"/>
              </a:rPr>
              <a:t>celu</a:t>
            </a:r>
            <a:r>
              <a:rPr lang="en-US" altLang="pl-PL" sz="1400" dirty="0">
                <a:latin typeface="+mj-lt"/>
              </a:rPr>
              <a:t> </a:t>
            </a:r>
            <a:r>
              <a:rPr lang="pl-PL" altLang="pl-PL" sz="1400" dirty="0">
                <a:latin typeface="+mj-lt"/>
              </a:rPr>
              <a:t>określenia </a:t>
            </a:r>
            <a:r>
              <a:rPr lang="pl-PL" altLang="pl-PL" sz="1400" b="1" dirty="0">
                <a:latin typeface="+mj-lt"/>
              </a:rPr>
              <a:t>czy </a:t>
            </a:r>
            <a:r>
              <a:rPr lang="en-US" altLang="pl-PL" sz="1400" b="1" dirty="0" err="1">
                <a:latin typeface="+mj-lt"/>
              </a:rPr>
              <a:t>produkty</a:t>
            </a:r>
            <a:r>
              <a:rPr lang="en-US" altLang="pl-PL" sz="1400" b="1" dirty="0">
                <a:latin typeface="+mj-lt"/>
              </a:rPr>
              <a:t> </a:t>
            </a:r>
            <a:r>
              <a:rPr lang="en-US" altLang="pl-PL" sz="1400" b="1" dirty="0" err="1">
                <a:latin typeface="+mj-lt"/>
              </a:rPr>
              <a:t>są</a:t>
            </a:r>
            <a:r>
              <a:rPr lang="en-US" altLang="pl-PL" sz="1400" b="1" dirty="0">
                <a:latin typeface="+mj-lt"/>
              </a:rPr>
              <a:t> </a:t>
            </a:r>
            <a:r>
              <a:rPr lang="en-US" altLang="pl-PL" sz="1400" b="1" dirty="0" err="1">
                <a:latin typeface="+mj-lt"/>
              </a:rPr>
              <a:t>przyjazne</a:t>
            </a:r>
            <a:r>
              <a:rPr lang="en-US" altLang="pl-PL" sz="1400" b="1" dirty="0">
                <a:latin typeface="+mj-lt"/>
              </a:rPr>
              <a:t> </a:t>
            </a:r>
            <a:r>
              <a:rPr lang="en-US" altLang="pl-PL" sz="1400" b="1" dirty="0" err="1">
                <a:latin typeface="+mj-lt"/>
              </a:rPr>
              <a:t>dla</a:t>
            </a:r>
            <a:r>
              <a:rPr lang="en-US" altLang="pl-PL" sz="1400" b="1" dirty="0">
                <a:latin typeface="+mj-lt"/>
              </a:rPr>
              <a:t> </a:t>
            </a:r>
            <a:r>
              <a:rPr lang="en-US" altLang="pl-PL" sz="1400" b="1" dirty="0" err="1">
                <a:latin typeface="+mj-lt"/>
              </a:rPr>
              <a:t>środowiska</a:t>
            </a:r>
            <a:r>
              <a:rPr lang="en-US" altLang="pl-PL" sz="1400" b="1" dirty="0">
                <a:latin typeface="+mj-lt"/>
              </a:rPr>
              <a:t>. </a:t>
            </a:r>
            <a:endParaRPr lang="pl-PL" altLang="pl-PL" sz="1400" b="1" dirty="0">
              <a:latin typeface="+mj-lt"/>
            </a:endParaRPr>
          </a:p>
          <a:p>
            <a:pPr marL="285750" indent="-285750" algn="just">
              <a:lnSpc>
                <a:spcPct val="114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400" dirty="0">
                <a:latin typeface="+mj-lt"/>
                <a:cs typeface="Times New Roman" panose="02020603050405020304" pitchFamily="18" charset="0"/>
              </a:rPr>
              <a:t>Wzrasta zainteresowanie przemysłu rolno-spożywczego znakowaniem</a:t>
            </a:r>
            <a:r>
              <a:rPr lang="pl-PL" altLang="pl-PL" sz="1400" dirty="0">
                <a:latin typeface="+mj-lt"/>
              </a:rPr>
              <a:t> produktów śladem węglowego, </a:t>
            </a:r>
            <a:r>
              <a:rPr lang="pl-PL" altLang="pl-PL" sz="1400" b="1" dirty="0">
                <a:latin typeface="+mj-lt"/>
              </a:rPr>
              <a:t>by pozytywnie wyróżnić swoje produkty </a:t>
            </a:r>
            <a:r>
              <a:rPr lang="pl-PL" altLang="pl-PL" sz="1400" dirty="0">
                <a:latin typeface="+mj-lt"/>
              </a:rPr>
              <a:t>wśród konkurentów.</a:t>
            </a:r>
            <a:r>
              <a:rPr lang="pl-PL" altLang="pl-PL" sz="1400" dirty="0">
                <a:latin typeface="+mj-lt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lnSpc>
                <a:spcPct val="114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400" dirty="0">
                <a:latin typeface="+mj-lt"/>
                <a:cs typeface="Times New Roman" panose="02020603050405020304" pitchFamily="18" charset="0"/>
              </a:rPr>
              <a:t>Troska o środowisko naturalne staje się coraz bardziej widoczna w świadomości konsumentów, którzy przy podejmowaniu decyzji zakupowych biorą pod uwagę zrównoważony rozwój.</a:t>
            </a:r>
          </a:p>
        </p:txBody>
      </p:sp>
    </p:spTree>
    <p:extLst>
      <p:ext uri="{BB962C8B-B14F-4D97-AF65-F5344CB8AC3E}">
        <p14:creationId xmlns:p14="http://schemas.microsoft.com/office/powerpoint/2010/main" val="12487538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ole tekstowe 2"/>
          <p:cNvSpPr txBox="1"/>
          <p:nvPr/>
        </p:nvSpPr>
        <p:spPr>
          <a:xfrm>
            <a:off x="2205109" y="4678762"/>
            <a:ext cx="4606782" cy="917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>
                <a:solidFill>
                  <a:srgbClr val="333192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dirty="0">
                <a:solidFill>
                  <a:schemeClr val="accent3">
                    <a:lumMod val="50000"/>
                  </a:schemeClr>
                </a:solidFill>
              </a:rPr>
              <a:t>Al. </a:t>
            </a:r>
            <a:r>
              <a:rPr dirty="0" err="1">
                <a:solidFill>
                  <a:schemeClr val="accent3">
                    <a:lumMod val="50000"/>
                  </a:schemeClr>
                </a:solidFill>
              </a:rPr>
              <a:t>Marszałka</a:t>
            </a:r>
            <a:r>
              <a:rPr dirty="0">
                <a:solidFill>
                  <a:schemeClr val="accent3">
                    <a:lumMod val="50000"/>
                  </a:schemeClr>
                </a:solidFill>
              </a:rPr>
              <a:t> J. </a:t>
            </a:r>
            <a:r>
              <a:rPr dirty="0" err="1">
                <a:solidFill>
                  <a:schemeClr val="accent3">
                    <a:lumMod val="50000"/>
                  </a:schemeClr>
                </a:solidFill>
              </a:rPr>
              <a:t>Piłsudskiego</a:t>
            </a:r>
            <a:r>
              <a:rPr dirty="0">
                <a:solidFill>
                  <a:schemeClr val="accent3">
                    <a:lumMod val="50000"/>
                  </a:schemeClr>
                </a:solidFill>
              </a:rPr>
              <a:t> 84, 92-202 </a:t>
            </a:r>
            <a:r>
              <a:rPr dirty="0" err="1">
                <a:solidFill>
                  <a:schemeClr val="accent3">
                    <a:lumMod val="50000"/>
                  </a:schemeClr>
                </a:solidFill>
              </a:rPr>
              <a:t>Łódź</a:t>
            </a:r>
            <a:endParaRPr dirty="0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defRPr>
                <a:solidFill>
                  <a:srgbClr val="333192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dirty="0">
                <a:solidFill>
                  <a:schemeClr val="accent3">
                    <a:lumMod val="50000"/>
                  </a:schemeClr>
                </a:solidFill>
              </a:rPr>
              <a:t>T: +48 42 674 64 14, F: +48 42 674 81 24</a:t>
            </a:r>
          </a:p>
          <a:p>
            <a:pPr algn="ctr">
              <a:defRPr>
                <a:solidFill>
                  <a:srgbClr val="333192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dirty="0">
                <a:solidFill>
                  <a:schemeClr val="accent3">
                    <a:lumMod val="50000"/>
                  </a:schemeClr>
                </a:solidFill>
              </a:rPr>
              <a:t>email: </a:t>
            </a:r>
            <a:r>
              <a:rPr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magdalena.jedrzejewska@ibprs.pl</a:t>
            </a:r>
          </a:p>
        </p:txBody>
      </p:sp>
      <p:sp>
        <p:nvSpPr>
          <p:cNvPr id="357" name="Tytuł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>
            <a:normAutofit/>
          </a:bodyPr>
          <a:lstStyle>
            <a:lvl1pPr algn="ctr">
              <a:defRPr sz="2800"/>
            </a:lvl1pPr>
          </a:lstStyle>
          <a:p>
            <a:r>
              <a:rPr dirty="0">
                <a:solidFill>
                  <a:schemeClr val="accent3">
                    <a:lumMod val="50000"/>
                  </a:schemeClr>
                </a:solidFill>
              </a:rPr>
              <a:t>DZIĘKUJĘ ZA UWAGĘ</a:t>
            </a:r>
          </a:p>
        </p:txBody>
      </p:sp>
      <p:pic>
        <p:nvPicPr>
          <p:cNvPr id="359" name="Artboard 1@4x.png" descr="Artboard 1@4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648" y="1550288"/>
            <a:ext cx="5891704" cy="1918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ZT_Yeti_po_lewej.png" descr="ZT_Yeti_po_lewej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961" y="3288079"/>
            <a:ext cx="3853078" cy="10251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rostokąt 2"/>
          <p:cNvSpPr txBox="1"/>
          <p:nvPr/>
        </p:nvSpPr>
        <p:spPr>
          <a:xfrm>
            <a:off x="152324" y="5275916"/>
            <a:ext cx="4920416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spcBef>
                <a:spcPts val="1000"/>
              </a:spcBef>
              <a:buSzPct val="100000"/>
              <a:defRPr sz="1700">
                <a:latin typeface="+mj-lt"/>
                <a:ea typeface="+mj-ea"/>
                <a:cs typeface="+mj-cs"/>
                <a:sym typeface="Calibri"/>
              </a:defRPr>
            </a:pPr>
            <a:endParaRPr lang="pl-PL" dirty="0">
              <a:latin typeface="+mj-lt"/>
              <a:ea typeface="+mj-ea"/>
              <a:cs typeface="+mj-cs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618B927-DD9B-8FE5-E89B-3783502963A4}"/>
              </a:ext>
            </a:extLst>
          </p:cNvPr>
          <p:cNvSpPr txBox="1"/>
          <p:nvPr/>
        </p:nvSpPr>
        <p:spPr>
          <a:xfrm>
            <a:off x="152325" y="745869"/>
            <a:ext cx="5785393" cy="2031325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Produkcja </a:t>
            </a:r>
            <a:r>
              <a:rPr lang="pl-PL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żywności jest jednym z głównych czynników globalnych negatywnych zmian środowiskowych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endParaRPr lang="pl-PL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pl-PL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Szacuje się, że udział wytwarzania żywności w zmianie klimatu to 21-37% emisji gazów cieplarnianych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80% pochodzi z rolnictwa,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20% </a:t>
            </a:r>
            <a:r>
              <a:rPr lang="pl-PL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związane jest z przetwórstwem</a:t>
            </a: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stratami żywności. </a:t>
            </a: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7DD1E34-2367-5708-C29A-6523DD465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96" y="2814391"/>
            <a:ext cx="5581934" cy="2259784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9A3AE5F7-E00B-D3E2-0044-8C14CFE2D952}"/>
              </a:ext>
            </a:extLst>
          </p:cNvPr>
          <p:cNvSpPr txBox="1"/>
          <p:nvPr/>
        </p:nvSpPr>
        <p:spPr>
          <a:xfrm>
            <a:off x="5996773" y="3635186"/>
            <a:ext cx="3147227" cy="923330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Bef>
                <a:spcPts val="1000"/>
              </a:spcBef>
              <a:buSzPct val="100000"/>
              <a:defRPr sz="1700">
                <a:latin typeface="+mj-lt"/>
                <a:ea typeface="+mj-ea"/>
                <a:cs typeface="+mj-cs"/>
                <a:sym typeface="Calibri"/>
              </a:defRPr>
            </a:pPr>
            <a:r>
              <a:rPr lang="pl-PL" sz="1800" dirty="0">
                <a:latin typeface="+mj-lt"/>
                <a:ea typeface="+mj-ea"/>
                <a:cs typeface="+mj-cs"/>
              </a:rPr>
              <a:t>Według danych PROM w Polsce rocznie marnuje się ok. 5 mln ton żywności</a:t>
            </a:r>
            <a:r>
              <a:rPr lang="pl-PL" dirty="0">
                <a:latin typeface="+mj-lt"/>
                <a:ea typeface="+mj-ea"/>
                <a:cs typeface="+mj-cs"/>
              </a:rPr>
              <a:t>.</a:t>
            </a:r>
            <a:endParaRPr lang="pl-PL" sz="1800" dirty="0">
              <a:latin typeface="+mj-lt"/>
              <a:ea typeface="+mj-ea"/>
              <a:cs typeface="+mj-cs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23BE4B5C-C55D-C232-7C69-1677B7B57EAC}"/>
              </a:ext>
            </a:extLst>
          </p:cNvPr>
          <p:cNvSpPr txBox="1"/>
          <p:nvPr/>
        </p:nvSpPr>
        <p:spPr>
          <a:xfrm>
            <a:off x="148096" y="5275916"/>
            <a:ext cx="5785391" cy="923330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Bef>
                <a:spcPts val="1000"/>
              </a:spcBef>
              <a:buSzPct val="100000"/>
              <a:defRPr sz="1700">
                <a:latin typeface="+mj-lt"/>
                <a:ea typeface="+mj-ea"/>
                <a:cs typeface="+mj-cs"/>
                <a:sym typeface="Calibri"/>
              </a:defRPr>
            </a:pPr>
            <a:r>
              <a:rPr lang="pl-PL" sz="1800" dirty="0">
                <a:latin typeface="+mj-lt"/>
                <a:ea typeface="+mj-ea"/>
                <a:cs typeface="+mj-cs"/>
              </a:rPr>
              <a:t>Ponad miarę, nieefektywnie i w coraz szybszym tempie konsumujemy nie tylko żywność, ale również kurczące się zasoby środowiskowe.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C19496F-4F03-2AE8-0845-7B97607E398D}"/>
              </a:ext>
            </a:extLst>
          </p:cNvPr>
          <p:cNvSpPr txBox="1"/>
          <p:nvPr/>
        </p:nvSpPr>
        <p:spPr>
          <a:xfrm>
            <a:off x="152325" y="93854"/>
            <a:ext cx="457200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hangingPunct="1"/>
            <a:r>
              <a:rPr lang="pl-PL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PRODUKCJA ŻYWNOŚCI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36"/>
          <a:stretch/>
        </p:blipFill>
        <p:spPr bwMode="auto">
          <a:xfrm>
            <a:off x="6103412" y="745869"/>
            <a:ext cx="3040588" cy="2029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805" y="4796936"/>
            <a:ext cx="2249161" cy="1525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8F2BC2-CD64-4CFC-959C-85BD4D487A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0470" y="101449"/>
            <a:ext cx="5956183" cy="582613"/>
          </a:xfrm>
        </p:spPr>
        <p:txBody>
          <a:bodyPr>
            <a:normAutofit/>
          </a:bodyPr>
          <a:lstStyle/>
          <a:p>
            <a:r>
              <a:rPr lang="pl-PL" altLang="pl-PL" sz="2400" b="1" dirty="0">
                <a:solidFill>
                  <a:schemeClr val="accent3">
                    <a:lumMod val="50000"/>
                  </a:schemeClr>
                </a:solidFill>
              </a:rPr>
              <a:t>MARNUJĄC ŻYWNOŚĆ - NISZCZYSZ PLANETĘ</a:t>
            </a:r>
            <a:endParaRPr lang="pl-PL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8E55E36C-490A-4F3F-8169-AAE70EE1F503}"/>
              </a:ext>
            </a:extLst>
          </p:cNvPr>
          <p:cNvSpPr/>
          <p:nvPr/>
        </p:nvSpPr>
        <p:spPr>
          <a:xfrm>
            <a:off x="747736" y="933635"/>
            <a:ext cx="4881649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l-PL" dirty="0">
                <a:latin typeface="+mj-lt"/>
              </a:rPr>
              <a:t>rocznie w Polsce wyrzuca się </a:t>
            </a:r>
          </a:p>
          <a:p>
            <a:pPr algn="ctr"/>
            <a:r>
              <a:rPr lang="pl-PL" b="1" dirty="0">
                <a:latin typeface="+mj-lt"/>
              </a:rPr>
              <a:t>5 MILIONÓW TON ŻYWNOŚCI</a:t>
            </a:r>
            <a:r>
              <a:rPr lang="pl-PL" dirty="0">
                <a:latin typeface="+mj-lt"/>
              </a:rPr>
              <a:t>,             </a:t>
            </a:r>
          </a:p>
          <a:p>
            <a:pPr algn="ctr"/>
            <a:r>
              <a:rPr lang="pl-PL" dirty="0">
                <a:latin typeface="+mj-lt"/>
              </a:rPr>
              <a:t>a na świecie </a:t>
            </a:r>
            <a:r>
              <a:rPr lang="pl-PL" b="1" dirty="0">
                <a:latin typeface="+mj-lt"/>
              </a:rPr>
              <a:t>1,3 MILIARDA TON</a:t>
            </a:r>
          </a:p>
          <a:p>
            <a:r>
              <a:rPr lang="pl-PL" i="1" dirty="0">
                <a:latin typeface="+mj-lt"/>
              </a:rPr>
              <a:t>taka ilość wystarczyłaby na wyżywienie wszystkich mieszkańców Polski przez 66 lat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D8637D27-554C-42CA-B7EE-240441AA4B17}"/>
              </a:ext>
            </a:extLst>
          </p:cNvPr>
          <p:cNvSpPr/>
          <p:nvPr/>
        </p:nvSpPr>
        <p:spPr>
          <a:xfrm>
            <a:off x="3188560" y="2767632"/>
            <a:ext cx="5204209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l-PL" dirty="0">
                <a:latin typeface="+mj-lt"/>
              </a:rPr>
              <a:t>rocznie do produkcji wyrzucanej żywności, na świecie zużywa się</a:t>
            </a:r>
          </a:p>
          <a:p>
            <a:pPr algn="ctr"/>
            <a:r>
              <a:rPr lang="pl-PL" dirty="0">
                <a:latin typeface="+mj-lt"/>
              </a:rPr>
              <a:t> </a:t>
            </a:r>
            <a:r>
              <a:rPr lang="pl-PL" b="1" dirty="0">
                <a:latin typeface="+mj-lt"/>
              </a:rPr>
              <a:t>250 BILONÓW LITRÓW WODY</a:t>
            </a:r>
            <a:r>
              <a:rPr lang="pl-PL" dirty="0">
                <a:latin typeface="+mj-lt"/>
              </a:rPr>
              <a:t> </a:t>
            </a:r>
          </a:p>
          <a:p>
            <a:pPr algn="ctr"/>
            <a:r>
              <a:rPr lang="pl-PL" i="1" dirty="0">
                <a:solidFill>
                  <a:schemeClr val="tx1"/>
                </a:solidFill>
                <a:latin typeface="+mj-lt"/>
              </a:rPr>
              <a:t>to 14 razy więcej niż zawierają w sobie wszystkie jeziora     w Polsce 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7174F733-6ADF-4724-A15B-4E7E34DA20A4}"/>
              </a:ext>
            </a:extLst>
          </p:cNvPr>
          <p:cNvSpPr/>
          <p:nvPr/>
        </p:nvSpPr>
        <p:spPr>
          <a:xfrm>
            <a:off x="747736" y="4601629"/>
            <a:ext cx="5066207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l-PL" dirty="0">
                <a:latin typeface="+mj-lt"/>
              </a:rPr>
              <a:t>rocznie z powodu wyrzucanej na świecie żywności, do atmosfery trafia </a:t>
            </a:r>
          </a:p>
          <a:p>
            <a:r>
              <a:rPr lang="pl-PL" b="1" dirty="0">
                <a:latin typeface="+mj-lt"/>
              </a:rPr>
              <a:t>     3,3 MILIARDA TON GAZÓW CIEPLARNIANYCH</a:t>
            </a:r>
            <a:r>
              <a:rPr lang="pl-PL" dirty="0">
                <a:latin typeface="+mj-lt"/>
              </a:rPr>
              <a:t> </a:t>
            </a:r>
          </a:p>
          <a:p>
            <a:r>
              <a:rPr lang="pl-PL" i="1" dirty="0">
                <a:latin typeface="+mj-lt"/>
              </a:rPr>
              <a:t>to prawie tyle ile  w tym samym czasie emituje cały  przemysł Unii Europejskiej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F49B7BD-3C97-EE3E-0F4B-14B58E59B1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95" y="2660536"/>
            <a:ext cx="2483094" cy="164970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4B1508F2-FAEC-C21F-BE7A-E8EF57143A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062" y="4492937"/>
            <a:ext cx="2483095" cy="1694712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4627D14B-B8EC-F903-9059-73FEDDC8AF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653" y="819519"/>
            <a:ext cx="2549915" cy="169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0228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2">
            <a:extLst>
              <a:ext uri="{FF2B5EF4-FFF2-40B4-BE49-F238E27FC236}">
                <a16:creationId xmlns:a16="http://schemas.microsoft.com/office/drawing/2014/main" id="{DFEF3876-C76A-47EE-BAD1-4133F8385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196" y="530081"/>
            <a:ext cx="6194017" cy="2590624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3">
                <a:lumMod val="75000"/>
              </a:schemeClr>
            </a:solidFill>
            <a:round/>
            <a:headEnd/>
            <a:tailEnd/>
          </a:ln>
        </p:spPr>
        <p:txBody>
          <a:bodyPr lIns="90360" tIns="44280" rIns="90360" bIns="44280"/>
          <a:lstStyle>
            <a:lvl1pPr marL="446088" indent="-446088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1085850" algn="l"/>
                <a:tab pos="2000250" algn="l"/>
                <a:tab pos="2914650" algn="l"/>
                <a:tab pos="3829050" algn="l"/>
                <a:tab pos="4743450" algn="l"/>
                <a:tab pos="5657850" algn="l"/>
                <a:tab pos="6572250" algn="l"/>
                <a:tab pos="7486650" algn="l"/>
                <a:tab pos="8401050" algn="l"/>
                <a:tab pos="9315450" algn="l"/>
                <a:tab pos="10229850" algn="l"/>
              </a:tabLst>
              <a:defRPr sz="2600">
                <a:solidFill>
                  <a:srgbClr val="000000"/>
                </a:solidFill>
                <a:latin typeface="Gill Sans MT" panose="020B0502020104020203" pitchFamily="34" charset="-18"/>
                <a:ea typeface="Microsoft YaHei" panose="020B0503020204020204" pitchFamily="34" charset="-122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1085850" algn="l"/>
                <a:tab pos="2000250" algn="l"/>
                <a:tab pos="2914650" algn="l"/>
                <a:tab pos="3829050" algn="l"/>
                <a:tab pos="4743450" algn="l"/>
                <a:tab pos="5657850" algn="l"/>
                <a:tab pos="6572250" algn="l"/>
                <a:tab pos="7486650" algn="l"/>
                <a:tab pos="8401050" algn="l"/>
                <a:tab pos="9315450" algn="l"/>
                <a:tab pos="10229850" algn="l"/>
              </a:tabLst>
              <a:defRPr sz="2300">
                <a:solidFill>
                  <a:srgbClr val="464653"/>
                </a:solidFill>
                <a:latin typeface="Gill Sans MT" panose="020B0502020104020203" pitchFamily="34" charset="-18"/>
                <a:ea typeface="Microsoft YaHei" panose="020B0503020204020204" pitchFamily="34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1085850" algn="l"/>
                <a:tab pos="2000250" algn="l"/>
                <a:tab pos="2914650" algn="l"/>
                <a:tab pos="3829050" algn="l"/>
                <a:tab pos="4743450" algn="l"/>
                <a:tab pos="5657850" algn="l"/>
                <a:tab pos="6572250" algn="l"/>
                <a:tab pos="7486650" algn="l"/>
                <a:tab pos="8401050" algn="l"/>
                <a:tab pos="9315450" algn="l"/>
                <a:tab pos="1022985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-18"/>
                <a:ea typeface="Microsoft YaHei" panose="020B0503020204020204" pitchFamily="34" charset="-122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1085850" algn="l"/>
                <a:tab pos="2000250" algn="l"/>
                <a:tab pos="2914650" algn="l"/>
                <a:tab pos="3829050" algn="l"/>
                <a:tab pos="4743450" algn="l"/>
                <a:tab pos="5657850" algn="l"/>
                <a:tab pos="6572250" algn="l"/>
                <a:tab pos="7486650" algn="l"/>
                <a:tab pos="8401050" algn="l"/>
                <a:tab pos="9315450" algn="l"/>
                <a:tab pos="1022985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-18"/>
                <a:ea typeface="Microsoft YaHei" panose="020B0503020204020204" pitchFamily="34" charset="-122"/>
              </a:defRPr>
            </a:lvl4pPr>
            <a:lvl5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1085850" algn="l"/>
                <a:tab pos="2000250" algn="l"/>
                <a:tab pos="2914650" algn="l"/>
                <a:tab pos="3829050" algn="l"/>
                <a:tab pos="4743450" algn="l"/>
                <a:tab pos="5657850" algn="l"/>
                <a:tab pos="6572250" algn="l"/>
                <a:tab pos="7486650" algn="l"/>
                <a:tab pos="8401050" algn="l"/>
                <a:tab pos="9315450" algn="l"/>
                <a:tab pos="1022985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-18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1085850" algn="l"/>
                <a:tab pos="2000250" algn="l"/>
                <a:tab pos="2914650" algn="l"/>
                <a:tab pos="3829050" algn="l"/>
                <a:tab pos="4743450" algn="l"/>
                <a:tab pos="5657850" algn="l"/>
                <a:tab pos="6572250" algn="l"/>
                <a:tab pos="7486650" algn="l"/>
                <a:tab pos="8401050" algn="l"/>
                <a:tab pos="9315450" algn="l"/>
                <a:tab pos="1022985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-18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1085850" algn="l"/>
                <a:tab pos="2000250" algn="l"/>
                <a:tab pos="2914650" algn="l"/>
                <a:tab pos="3829050" algn="l"/>
                <a:tab pos="4743450" algn="l"/>
                <a:tab pos="5657850" algn="l"/>
                <a:tab pos="6572250" algn="l"/>
                <a:tab pos="7486650" algn="l"/>
                <a:tab pos="8401050" algn="l"/>
                <a:tab pos="9315450" algn="l"/>
                <a:tab pos="1022985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-18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1085850" algn="l"/>
                <a:tab pos="2000250" algn="l"/>
                <a:tab pos="2914650" algn="l"/>
                <a:tab pos="3829050" algn="l"/>
                <a:tab pos="4743450" algn="l"/>
                <a:tab pos="5657850" algn="l"/>
                <a:tab pos="6572250" algn="l"/>
                <a:tab pos="7486650" algn="l"/>
                <a:tab pos="8401050" algn="l"/>
                <a:tab pos="9315450" algn="l"/>
                <a:tab pos="1022985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-18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1085850" algn="l"/>
                <a:tab pos="2000250" algn="l"/>
                <a:tab pos="2914650" algn="l"/>
                <a:tab pos="3829050" algn="l"/>
                <a:tab pos="4743450" algn="l"/>
                <a:tab pos="5657850" algn="l"/>
                <a:tab pos="6572250" algn="l"/>
                <a:tab pos="7486650" algn="l"/>
                <a:tab pos="8401050" algn="l"/>
                <a:tab pos="9315450" algn="l"/>
                <a:tab pos="1022985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-18"/>
                <a:ea typeface="Microsoft YaHei" panose="020B0503020204020204" pitchFamily="34" charset="-122"/>
              </a:defRPr>
            </a:lvl9pPr>
          </a:lstStyle>
          <a:p>
            <a:pPr marL="0" indent="0" eaLnBrk="1" hangingPunct="1">
              <a:spcBef>
                <a:spcPts val="0"/>
              </a:spcBef>
              <a:buClr>
                <a:srgbClr val="0000FF"/>
              </a:buClr>
              <a:buSzPct val="90000"/>
              <a:buNone/>
            </a:pPr>
            <a:r>
              <a:rPr lang="pl-PL" altLang="pl-PL" sz="1800" b="1" dirty="0">
                <a:latin typeface="+mj-lt"/>
              </a:rPr>
              <a:t>Atmosfera chroni </a:t>
            </a:r>
            <a:r>
              <a:rPr lang="pl-PL" altLang="pl-PL" sz="1800" dirty="0">
                <a:latin typeface="+mj-lt"/>
              </a:rPr>
              <a:t>naszą planetę przed utratą ciepła. </a:t>
            </a:r>
            <a:r>
              <a:rPr lang="pl-PL" altLang="pl-PL" sz="1800" b="1" dirty="0">
                <a:latin typeface="+mj-lt"/>
              </a:rPr>
              <a:t>Zjawisko podwyższenia temperatury</a:t>
            </a:r>
            <a:r>
              <a:rPr lang="pl-PL" altLang="pl-PL" sz="1800" dirty="0">
                <a:latin typeface="+mj-lt"/>
              </a:rPr>
              <a:t> planety </a:t>
            </a:r>
            <a:r>
              <a:rPr lang="pl-PL" altLang="pl-PL" sz="1800" dirty="0">
                <a:solidFill>
                  <a:schemeClr val="tx1"/>
                </a:solidFill>
                <a:latin typeface="+mj-lt"/>
              </a:rPr>
              <a:t>powodowane jest obecnością </a:t>
            </a:r>
            <a:r>
              <a:rPr lang="pl-PL" altLang="pl-PL" sz="1800" dirty="0">
                <a:latin typeface="+mj-lt"/>
              </a:rPr>
              <a:t>gazów cieplarnianych  w atmosferze.</a:t>
            </a:r>
          </a:p>
          <a:p>
            <a:pPr marL="0" indent="0" eaLnBrk="1" hangingPunct="1">
              <a:spcBef>
                <a:spcPts val="0"/>
              </a:spcBef>
              <a:buClr>
                <a:srgbClr val="0000FF"/>
              </a:buClr>
              <a:buSzPct val="90000"/>
              <a:buNone/>
            </a:pPr>
            <a:r>
              <a:rPr lang="pl-PL" altLang="pl-PL" sz="1800" b="1" dirty="0">
                <a:latin typeface="+mj-lt"/>
              </a:rPr>
              <a:t>Gazy cieplarniane - para wodna, dwutlenek węgla i metan - </a:t>
            </a:r>
            <a:r>
              <a:rPr lang="pl-PL" altLang="pl-PL" sz="1800" dirty="0">
                <a:latin typeface="+mj-lt"/>
              </a:rPr>
              <a:t>zatrzymują ciepło przy powierzchni ziemi - </a:t>
            </a:r>
            <a:r>
              <a:rPr lang="pl-PL" altLang="pl-PL" sz="1800" b="1" dirty="0">
                <a:latin typeface="+mj-lt"/>
              </a:rPr>
              <a:t>naturalny efekt cieplarniany. </a:t>
            </a:r>
            <a:r>
              <a:rPr lang="pl-PL" altLang="pl-PL" sz="1800" dirty="0">
                <a:latin typeface="+mj-lt"/>
              </a:rPr>
              <a:t>Nadmierna emisja zanieczyszczeń (m.in. gazów cieplarnianych) - nasilenie efektu cieplarnianego. </a:t>
            </a:r>
            <a:r>
              <a:rPr lang="pl-PL" altLang="pl-PL" sz="1800" b="1" dirty="0">
                <a:latin typeface="+mj-lt"/>
              </a:rPr>
              <a:t>Globalne ocieplenie</a:t>
            </a:r>
            <a:r>
              <a:rPr lang="pl-PL" altLang="pl-PL" sz="1800" dirty="0">
                <a:latin typeface="+mj-lt"/>
              </a:rPr>
              <a:t> powoduje wzrost średniej rocznej temperatury powietrza na naszej planecie.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0E65DE5-092B-1DA2-39E8-13F72C1FA03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4635" y="55544"/>
            <a:ext cx="5343569" cy="501650"/>
          </a:xfrm>
        </p:spPr>
        <p:txBody>
          <a:bodyPr>
            <a:normAutofit/>
          </a:bodyPr>
          <a:lstStyle/>
          <a:p>
            <a:r>
              <a:rPr lang="pl-PL" sz="2400" dirty="0">
                <a:solidFill>
                  <a:schemeClr val="accent3">
                    <a:lumMod val="50000"/>
                  </a:schemeClr>
                </a:solidFill>
              </a:rPr>
              <a:t>EFEKT CIEPLARNIANY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1F6F1D71-18D2-7B1C-0137-2C4A874AF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97" y="3944062"/>
            <a:ext cx="6298747" cy="2383857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anchor="ctr"/>
          <a:lstStyle>
            <a:lvl1pPr marL="273050" indent="-271463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600">
                <a:solidFill>
                  <a:srgbClr val="000000"/>
                </a:solidFill>
                <a:latin typeface="Gill Sans MT" panose="020B0502020104020203" pitchFamily="34" charset="-18"/>
                <a:ea typeface="Microsoft YaHei" panose="020B0503020204020204" pitchFamily="34" charset="-122"/>
              </a:defRPr>
            </a:lvl1pPr>
            <a:lvl2pPr marL="546100" indent="-27305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300">
                <a:solidFill>
                  <a:srgbClr val="464653"/>
                </a:solidFill>
                <a:latin typeface="Gill Sans MT" panose="020B0502020104020203" pitchFamily="34" charset="-18"/>
                <a:ea typeface="Microsoft YaHei" panose="020B0503020204020204" pitchFamily="34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-18"/>
                <a:ea typeface="Microsoft YaHei" panose="020B0503020204020204" pitchFamily="34" charset="-122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-18"/>
                <a:ea typeface="Microsoft YaHei" panose="020B0503020204020204" pitchFamily="34" charset="-122"/>
              </a:defRPr>
            </a:lvl4pPr>
            <a:lvl5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-18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-18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-18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-18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-18"/>
                <a:ea typeface="Microsoft YaHei" panose="020B0503020204020204" pitchFamily="34" charset="-122"/>
              </a:defRPr>
            </a:lvl9pPr>
          </a:lstStyle>
          <a:p>
            <a:pPr marL="1587" indent="0" eaLnBrk="1" hangingPunct="1">
              <a:spcBef>
                <a:spcPts val="0"/>
              </a:spcBef>
              <a:buClrTx/>
              <a:buSzPct val="76000"/>
              <a:buNone/>
            </a:pPr>
            <a:r>
              <a:rPr lang="pl-PL" altLang="pl-PL" sz="1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Ze wzrostem średniej temperatury powietrza związane jest m.in.:</a:t>
            </a:r>
          </a:p>
          <a:p>
            <a:pPr lvl="1" eaLnBrk="1" hangingPunct="1">
              <a:spcBef>
                <a:spcPts val="0"/>
              </a:spcBef>
              <a:buClrTx/>
              <a:buSzPct val="76000"/>
              <a:buFont typeface="Arial" panose="020B0604020202020204" pitchFamily="34" charset="0"/>
              <a:buChar char="•"/>
            </a:pPr>
            <a:r>
              <a:rPr lang="pl-PL" altLang="pl-PL" sz="1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topnienie pokryw lodowych na obszarach podbiegunowych, </a:t>
            </a:r>
          </a:p>
          <a:p>
            <a:pPr lvl="1" eaLnBrk="1" hangingPunct="1">
              <a:spcBef>
                <a:spcPts val="0"/>
              </a:spcBef>
              <a:buClrTx/>
              <a:buSzPct val="76000"/>
              <a:buFont typeface="Arial" panose="020B0604020202020204" pitchFamily="34" charset="0"/>
              <a:buChar char="•"/>
            </a:pPr>
            <a:r>
              <a:rPr lang="pl-PL" altLang="pl-PL" sz="1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podniesienie poziomu mórz i oceanów oraz zalanie terenów  zamieszkanych,</a:t>
            </a:r>
          </a:p>
          <a:p>
            <a:pPr lvl="1" eaLnBrk="1" hangingPunct="1">
              <a:spcBef>
                <a:spcPts val="0"/>
              </a:spcBef>
              <a:buClrTx/>
              <a:buSzPct val="76000"/>
              <a:buFont typeface="Arial" panose="020B0604020202020204" pitchFamily="34" charset="0"/>
              <a:buChar char="•"/>
            </a:pPr>
            <a:r>
              <a:rPr lang="pl-PL" altLang="pl-PL" sz="1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wzrost intensywności opadów deszczu, huraganów i sztormów, fal upałów, czy wyładowań atmosferycznych,</a:t>
            </a:r>
          </a:p>
          <a:p>
            <a:pPr lvl="1" eaLnBrk="1" hangingPunct="1">
              <a:spcBef>
                <a:spcPts val="0"/>
              </a:spcBef>
              <a:buClrTx/>
              <a:buSzPct val="76000"/>
              <a:buFont typeface="Arial" panose="020B0604020202020204" pitchFamily="34" charset="0"/>
              <a:buChar char="•"/>
            </a:pPr>
            <a:r>
              <a:rPr lang="pl-PL" altLang="pl-PL" sz="1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wzrost zagrożenia powodziami na jednych obszarach i suszami na drugich.</a:t>
            </a:r>
          </a:p>
        </p:txBody>
      </p:sp>
      <p:pic>
        <p:nvPicPr>
          <p:cNvPr id="7" name="Obraz 7">
            <a:extLst>
              <a:ext uri="{FF2B5EF4-FFF2-40B4-BE49-F238E27FC236}">
                <a16:creationId xmlns:a16="http://schemas.microsoft.com/office/drawing/2014/main" id="{519CA54C-A811-8476-3FE4-03E96C3A0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273" y="4068662"/>
            <a:ext cx="1674693" cy="132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BDAA4ACF-50F0-0461-3FDD-E710D72559EF}"/>
              </a:ext>
            </a:extLst>
          </p:cNvPr>
          <p:cNvSpPr txBox="1">
            <a:spLocks/>
          </p:cNvSpPr>
          <p:nvPr/>
        </p:nvSpPr>
        <p:spPr>
          <a:xfrm>
            <a:off x="68497" y="3429000"/>
            <a:ext cx="7185497" cy="445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 lnSpcReduction="10000"/>
          </a:bodyPr>
          <a:lstStyle>
            <a:lvl1pPr marL="0" marR="0" indent="0" algn="l" defTabSz="60350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rgbClr val="33319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60350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33319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60350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33319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60350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33319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60350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33319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60350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33319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60350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33319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60350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33319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60350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33319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/>
            <a:r>
              <a:rPr lang="pl-PL" sz="2400" dirty="0">
                <a:solidFill>
                  <a:schemeClr val="accent3">
                    <a:lumMod val="50000"/>
                  </a:schemeClr>
                </a:solidFill>
              </a:rPr>
              <a:t>SKUTKI EFEKTU CIEPLARNIANEGO</a:t>
            </a:r>
          </a:p>
        </p:txBody>
      </p:sp>
      <p:pic>
        <p:nvPicPr>
          <p:cNvPr id="9" name="Picture 2" descr="Skutki efektu cieplarnianego - Noizer.pl">
            <a:extLst>
              <a:ext uri="{FF2B5EF4-FFF2-40B4-BE49-F238E27FC236}">
                <a16:creationId xmlns:a16="http://schemas.microsoft.com/office/drawing/2014/main" id="{F2552970-C3B9-6BF9-0BCF-ED861971C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32" y="646064"/>
            <a:ext cx="1852582" cy="105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">
            <a:extLst>
              <a:ext uri="{FF2B5EF4-FFF2-40B4-BE49-F238E27FC236}">
                <a16:creationId xmlns:a16="http://schemas.microsoft.com/office/drawing/2014/main" id="{DA402642-3ACD-E5DC-A98F-90A0551A6448}"/>
              </a:ext>
            </a:extLst>
          </p:cNvPr>
          <p:cNvSpPr/>
          <p:nvPr/>
        </p:nvSpPr>
        <p:spPr>
          <a:xfrm rot="5400000">
            <a:off x="569483" y="2286568"/>
            <a:ext cx="1246277" cy="422001"/>
          </a:xfrm>
          <a:prstGeom prst="rightArrow">
            <a:avLst>
              <a:gd name="adj1" fmla="val 32000"/>
              <a:gd name="adj2" fmla="val 83332"/>
            </a:avLst>
          </a:prstGeom>
          <a:solidFill>
            <a:schemeClr val="accent3">
              <a:lumMod val="75000"/>
            </a:schemeClr>
          </a:solidFill>
          <a:ln w="12700">
            <a:solidFill>
              <a:schemeClr val="accent5">
                <a:lumMod val="75000"/>
              </a:schemeClr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endParaRPr/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0AF172FF-84BD-8A54-C3C6-D398DCD97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767" y="5151871"/>
            <a:ext cx="1661400" cy="117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513B3CF3-2BBC-744E-D58A-C52FDC75FA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926" y="3254883"/>
            <a:ext cx="1674693" cy="138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rostokąt 4"/>
          <p:cNvSpPr txBox="1"/>
          <p:nvPr/>
        </p:nvSpPr>
        <p:spPr>
          <a:xfrm>
            <a:off x="250414" y="1454350"/>
            <a:ext cx="4952779" cy="1878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3">
                <a:lumMod val="75000"/>
              </a:scheme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  <a:defRPr sz="1900" b="1">
                <a:solidFill>
                  <a:srgbClr val="333192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lang="pl-PL" dirty="0">
                <a:solidFill>
                  <a:schemeClr val="tx1"/>
                </a:solidFill>
              </a:rPr>
              <a:t>zapewnienie odpowiedniej ilości żywności</a:t>
            </a:r>
          </a:p>
          <a:p>
            <a:pPr marL="342900" lvl="6" indent="-342900">
              <a:lnSpc>
                <a:spcPct val="150000"/>
              </a:lnSpc>
              <a:spcBef>
                <a:spcPts val="200"/>
              </a:spcBef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  <a:defRPr sz="1900" b="1">
                <a:solidFill>
                  <a:srgbClr val="333192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lang="pl-PL" dirty="0">
                <a:solidFill>
                  <a:schemeClr val="tx1"/>
                </a:solidFill>
              </a:rPr>
              <a:t>ograniczenie marnotrawstwa żywności  </a:t>
            </a:r>
          </a:p>
          <a:p>
            <a:pPr marL="342900" lvl="2" indent="-342900">
              <a:lnSpc>
                <a:spcPct val="150000"/>
              </a:lnSpc>
              <a:spcBef>
                <a:spcPts val="200"/>
              </a:spcBef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  <a:defRPr sz="1900" b="1">
                <a:solidFill>
                  <a:srgbClr val="333192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lang="pl-PL" dirty="0">
                <a:solidFill>
                  <a:schemeClr val="tx1"/>
                </a:solidFill>
              </a:rPr>
              <a:t>właściwa gospodarka odpadami</a:t>
            </a:r>
          </a:p>
          <a:p>
            <a:pPr marL="342900" indent="-342900">
              <a:lnSpc>
                <a:spcPct val="150000"/>
              </a:lnSpc>
              <a:spcBef>
                <a:spcPts val="200"/>
              </a:spcBef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  <a:defRPr sz="1900" b="1">
                <a:solidFill>
                  <a:srgbClr val="333192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lang="pl-PL" dirty="0">
                <a:solidFill>
                  <a:schemeClr val="tx1"/>
                </a:solidFill>
              </a:rPr>
              <a:t>ograniczenie emisji gazów cieplarnianych  </a:t>
            </a:r>
          </a:p>
        </p:txBody>
      </p:sp>
      <p:sp>
        <p:nvSpPr>
          <p:cNvPr id="88" name="Tytuł 1"/>
          <p:cNvSpPr txBox="1">
            <a:spLocks noGrp="1"/>
          </p:cNvSpPr>
          <p:nvPr>
            <p:ph type="title" idx="4294967295"/>
          </p:nvPr>
        </p:nvSpPr>
        <p:spPr>
          <a:xfrm>
            <a:off x="273013" y="266700"/>
            <a:ext cx="6497638" cy="698500"/>
          </a:xfrm>
          <a:prstGeom prst="rect">
            <a:avLst/>
          </a:prstGeom>
          <a:effectLst>
            <a:outerShdw blurRad="12700" dist="10300" dir="5400000" rotWithShape="0">
              <a:srgbClr val="000000">
                <a:alpha val="30000"/>
              </a:srgbClr>
            </a:outerShdw>
          </a:effectLst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pl-PL" sz="2400" dirty="0">
                <a:solidFill>
                  <a:schemeClr val="accent3">
                    <a:lumMod val="50000"/>
                  </a:schemeClr>
                </a:solidFill>
              </a:rPr>
              <a:t>WYZWANIA</a:t>
            </a:r>
            <a:r>
              <a:rPr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pl-PL" sz="2400" dirty="0">
                <a:solidFill>
                  <a:schemeClr val="accent3">
                    <a:lumMod val="50000"/>
                  </a:schemeClr>
                </a:solidFill>
              </a:rPr>
              <a:t>DLA ROLNICTWA i PRZETWÓRSTWA </a:t>
            </a:r>
            <a:br>
              <a:rPr lang="pl-PL" sz="24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pl-PL" sz="2400" dirty="0">
                <a:solidFill>
                  <a:schemeClr val="accent3">
                    <a:lumMod val="50000"/>
                  </a:schemeClr>
                </a:solidFill>
              </a:rPr>
              <a:t>– KIERUNKI DZIAŁAŃ PROEKOLOGICZNYCH</a:t>
            </a:r>
            <a:endParaRPr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9" name="Arrow"/>
          <p:cNvSpPr/>
          <p:nvPr/>
        </p:nvSpPr>
        <p:spPr>
          <a:xfrm>
            <a:off x="5203193" y="1909039"/>
            <a:ext cx="1024233" cy="422001"/>
          </a:xfrm>
          <a:prstGeom prst="rightArrow">
            <a:avLst>
              <a:gd name="adj1" fmla="val 32000"/>
              <a:gd name="adj2" fmla="val 83332"/>
            </a:avLst>
          </a:prstGeom>
          <a:solidFill>
            <a:schemeClr val="accent3">
              <a:lumMod val="75000"/>
            </a:schemeClr>
          </a:solidFill>
          <a:ln w="12700">
            <a:solidFill>
              <a:schemeClr val="accent5">
                <a:lumMod val="75000"/>
              </a:schemeClr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endParaRPr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E646D64-CC92-9E6F-37B0-CB06D64207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6" r="12738"/>
          <a:stretch/>
        </p:blipFill>
        <p:spPr bwMode="auto">
          <a:xfrm>
            <a:off x="6916241" y="4302163"/>
            <a:ext cx="1867032" cy="1741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le tekstowe 5">
            <a:extLst>
              <a:ext uri="{FF2B5EF4-FFF2-40B4-BE49-F238E27FC236}">
                <a16:creationId xmlns:a16="http://schemas.microsoft.com/office/drawing/2014/main" id="{2F781699-BA23-EA2B-98FB-FAB27C926790}"/>
              </a:ext>
            </a:extLst>
          </p:cNvPr>
          <p:cNvSpPr txBox="1"/>
          <p:nvPr/>
        </p:nvSpPr>
        <p:spPr>
          <a:xfrm>
            <a:off x="273013" y="3873496"/>
            <a:ext cx="6351722" cy="2169821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3">
                <a:lumMod val="75000"/>
              </a:scheme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lnSpc>
                <a:spcPct val="150000"/>
              </a:lnSpc>
              <a:buSzPct val="100000"/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dirty="0" err="1"/>
              <a:t>wykorzystanie</a:t>
            </a:r>
            <a:r>
              <a:rPr dirty="0"/>
              <a:t> </a:t>
            </a:r>
            <a:r>
              <a:rPr dirty="0" err="1"/>
              <a:t>zasobów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 </a:t>
            </a:r>
            <a:r>
              <a:rPr dirty="0" err="1"/>
              <a:t>ograniczenie</a:t>
            </a:r>
            <a:r>
              <a:rPr dirty="0"/>
              <a:t> </a:t>
            </a:r>
            <a:r>
              <a:rPr dirty="0" err="1"/>
              <a:t>negatywnego</a:t>
            </a:r>
            <a:r>
              <a:rPr dirty="0"/>
              <a:t> </a:t>
            </a:r>
            <a:r>
              <a:rPr dirty="0" err="1"/>
              <a:t>oddziaływania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 </a:t>
            </a:r>
            <a:r>
              <a:rPr dirty="0" err="1"/>
              <a:t>środowisko</a:t>
            </a:r>
            <a:r>
              <a:rPr dirty="0"/>
              <a:t> </a:t>
            </a:r>
            <a:r>
              <a:rPr dirty="0" err="1"/>
              <a:t>wytwarzanych</a:t>
            </a:r>
            <a:r>
              <a:rPr dirty="0"/>
              <a:t> </a:t>
            </a:r>
            <a:r>
              <a:rPr dirty="0" err="1"/>
              <a:t>produktów</a:t>
            </a:r>
            <a:r>
              <a:rPr lang="pl-PL" dirty="0"/>
              <a:t> poprzez: </a:t>
            </a:r>
            <a:endParaRPr dirty="0"/>
          </a:p>
          <a:p>
            <a:pPr marL="735278" lvl="6" indent="-285750">
              <a:lnSpc>
                <a:spcPct val="150000"/>
              </a:lnSpc>
              <a:buSzPct val="100000"/>
              <a:buFont typeface="Wingdings" panose="05000000000000000000" pitchFamily="2" charset="2"/>
              <a:buChar char="Ø"/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dirty="0" err="1"/>
              <a:t>zminimalizowanie</a:t>
            </a:r>
            <a:r>
              <a:rPr dirty="0"/>
              <a:t> </a:t>
            </a:r>
            <a:r>
              <a:rPr dirty="0" err="1"/>
              <a:t>wytwarzania</a:t>
            </a:r>
            <a:r>
              <a:rPr dirty="0"/>
              <a:t> </a:t>
            </a:r>
            <a:r>
              <a:rPr dirty="0" err="1"/>
              <a:t>odpadów</a:t>
            </a:r>
            <a:endParaRPr dirty="0"/>
          </a:p>
          <a:p>
            <a:pPr marL="735278" lvl="4" indent="-285750">
              <a:lnSpc>
                <a:spcPct val="150000"/>
              </a:lnSpc>
              <a:buSzPct val="100000"/>
              <a:buFont typeface="Wingdings" panose="05000000000000000000" pitchFamily="2" charset="2"/>
              <a:buChar char="Ø"/>
              <a:defRPr b="1">
                <a:latin typeface="+mj-lt"/>
                <a:ea typeface="+mj-ea"/>
                <a:cs typeface="+mj-cs"/>
                <a:sym typeface="Calibri"/>
              </a:defRPr>
            </a:pPr>
            <a:r>
              <a:rPr dirty="0" err="1"/>
              <a:t>rozwój</a:t>
            </a:r>
            <a:r>
              <a:rPr dirty="0"/>
              <a:t> </a:t>
            </a:r>
            <a:r>
              <a:rPr dirty="0" err="1"/>
              <a:t>innowacyjnych</a:t>
            </a:r>
            <a:r>
              <a:rPr dirty="0"/>
              <a:t> </a:t>
            </a:r>
            <a:r>
              <a:rPr dirty="0" err="1"/>
              <a:t>technologii</a:t>
            </a:r>
            <a:r>
              <a:rPr dirty="0"/>
              <a:t> </a:t>
            </a:r>
            <a:r>
              <a:rPr dirty="0" err="1"/>
              <a:t>spożywczych</a:t>
            </a:r>
            <a:r>
              <a:rPr dirty="0"/>
              <a:t> </a:t>
            </a:r>
            <a:r>
              <a:rPr dirty="0" err="1"/>
              <a:t>opartych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zagospodarowaniu</a:t>
            </a:r>
            <a:r>
              <a:rPr dirty="0"/>
              <a:t> </a:t>
            </a:r>
            <a:r>
              <a:rPr dirty="0" err="1"/>
              <a:t>odpadów</a:t>
            </a:r>
            <a:endParaRPr dirty="0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05FEE714-D208-ED05-2361-688DE0E7369A}"/>
              </a:ext>
            </a:extLst>
          </p:cNvPr>
          <p:cNvSpPr txBox="1">
            <a:spLocks/>
          </p:cNvSpPr>
          <p:nvPr/>
        </p:nvSpPr>
        <p:spPr>
          <a:xfrm>
            <a:off x="6384022" y="1431156"/>
            <a:ext cx="2051478" cy="1377766"/>
          </a:xfrm>
          <a:prstGeom prst="rect">
            <a:avLst/>
          </a:prstGeom>
          <a:ln w="12700">
            <a:miter lim="400000"/>
          </a:ln>
          <a:effectLst>
            <a:outerShdw blurRad="12700" dist="10300" dir="5400000" rotWithShape="0">
              <a:srgbClr val="000000">
                <a:alpha val="3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marL="0" marR="0" indent="0" algn="l" defTabSz="60350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rgbClr val="33319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60350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33319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60350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33319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60350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33319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60350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33319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60350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33319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60350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33319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60350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33319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60350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333192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/>
            <a:r>
              <a:rPr lang="pl-PL" sz="2400" dirty="0">
                <a:solidFill>
                  <a:schemeClr val="accent3">
                    <a:lumMod val="50000"/>
                  </a:schemeClr>
                </a:solidFill>
              </a:rPr>
              <a:t>GOSPODARKA O OBIEGU ZAMKNIĘTYM</a:t>
            </a:r>
          </a:p>
        </p:txBody>
      </p:sp>
    </p:spTree>
    <p:extLst>
      <p:ext uri="{BB962C8B-B14F-4D97-AF65-F5344CB8AC3E}">
        <p14:creationId xmlns:p14="http://schemas.microsoft.com/office/powerpoint/2010/main" val="22664165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3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D349B87D-A55D-4BC1-8DFD-C238CE611991}"/>
              </a:ext>
            </a:extLst>
          </p:cNvPr>
          <p:cNvSpPr txBox="1"/>
          <p:nvPr/>
        </p:nvSpPr>
        <p:spPr>
          <a:xfrm>
            <a:off x="244282" y="298594"/>
            <a:ext cx="2665179" cy="4770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4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  <a:sym typeface="Calibri"/>
              </a:rPr>
              <a:t>ZIELONE TRENDY 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7E2A0D93-4E3E-F0EF-46CC-11A8D8035F4A}"/>
              </a:ext>
            </a:extLst>
          </p:cNvPr>
          <p:cNvGrpSpPr/>
          <p:nvPr/>
        </p:nvGrpSpPr>
        <p:grpSpPr>
          <a:xfrm>
            <a:off x="89774" y="975427"/>
            <a:ext cx="2546767" cy="5189951"/>
            <a:chOff x="89774" y="975427"/>
            <a:chExt cx="2546767" cy="5189951"/>
          </a:xfrm>
        </p:grpSpPr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1728D743-2C3E-EF83-33C2-B308BF7B6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775" y="1167637"/>
              <a:ext cx="2546765" cy="1347931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</p:pic>
        <p:sp>
          <p:nvSpPr>
            <p:cNvPr id="11" name="pole tekstowe 10">
              <a:extLst>
                <a:ext uri="{FF2B5EF4-FFF2-40B4-BE49-F238E27FC236}">
                  <a16:creationId xmlns:a16="http://schemas.microsoft.com/office/drawing/2014/main" id="{C4A09D86-8227-E451-6E15-342153717C9F}"/>
                </a:ext>
              </a:extLst>
            </p:cNvPr>
            <p:cNvSpPr txBox="1"/>
            <p:nvPr/>
          </p:nvSpPr>
          <p:spPr>
            <a:xfrm>
              <a:off x="89774" y="975427"/>
              <a:ext cx="2546766" cy="307773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accent3">
                  <a:lumMod val="75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n-ea"/>
                  <a:cs typeface="+mn-cs"/>
                  <a:sym typeface="Helvetica"/>
                </a:rPr>
                <a:t>Zielona produkcja</a:t>
              </a:r>
              <a:endParaRPr kumimoji="0" lang="en-US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n-ea"/>
                <a:cs typeface="+mn-cs"/>
                <a:sym typeface="Helvetica"/>
              </a:endParaRPr>
            </a:p>
          </p:txBody>
        </p:sp>
        <p:pic>
          <p:nvPicPr>
            <p:cNvPr id="14" name="Obraz 13">
              <a:extLst>
                <a:ext uri="{FF2B5EF4-FFF2-40B4-BE49-F238E27FC236}">
                  <a16:creationId xmlns:a16="http://schemas.microsoft.com/office/drawing/2014/main" id="{2AC2FC67-D69C-475A-282A-98A8EC537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825" t="5051" r="7191"/>
            <a:stretch/>
          </p:blipFill>
          <p:spPr>
            <a:xfrm>
              <a:off x="107899" y="3055805"/>
              <a:ext cx="2528642" cy="1347932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</p:pic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id="{0391D7FF-7D02-C3AB-81D0-21CCE318A163}"/>
                </a:ext>
              </a:extLst>
            </p:cNvPr>
            <p:cNvSpPr txBox="1"/>
            <p:nvPr/>
          </p:nvSpPr>
          <p:spPr>
            <a:xfrm>
              <a:off x="89776" y="2824920"/>
              <a:ext cx="2546765" cy="307773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accent3">
                  <a:lumMod val="75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n-ea"/>
                  <a:cs typeface="+mn-cs"/>
                  <a:sym typeface="Helvetica"/>
                </a:rPr>
                <a:t>Zielona  konsumpcja</a:t>
              </a:r>
              <a:endParaRPr kumimoji="0" lang="en-US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n-ea"/>
                <a:cs typeface="+mn-cs"/>
                <a:sym typeface="Helvetica"/>
              </a:endParaRPr>
            </a:p>
          </p:txBody>
        </p:sp>
        <p:pic>
          <p:nvPicPr>
            <p:cNvPr id="15" name="Obraz 14">
              <a:extLst>
                <a:ext uri="{FF2B5EF4-FFF2-40B4-BE49-F238E27FC236}">
                  <a16:creationId xmlns:a16="http://schemas.microsoft.com/office/drawing/2014/main" id="{8ECF573C-74FD-1FEC-42FC-BAE565718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605" y="4955173"/>
              <a:ext cx="2516935" cy="1210205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</p:pic>
        <p:sp>
          <p:nvSpPr>
            <p:cNvPr id="12" name="pole tekstowe 11">
              <a:extLst>
                <a:ext uri="{FF2B5EF4-FFF2-40B4-BE49-F238E27FC236}">
                  <a16:creationId xmlns:a16="http://schemas.microsoft.com/office/drawing/2014/main" id="{0A9116FA-6247-AF65-714F-7AFD38584FEF}"/>
                </a:ext>
              </a:extLst>
            </p:cNvPr>
            <p:cNvSpPr txBox="1"/>
            <p:nvPr/>
          </p:nvSpPr>
          <p:spPr>
            <a:xfrm>
              <a:off x="119605" y="4688823"/>
              <a:ext cx="2516936" cy="307773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accent3">
                  <a:lumMod val="75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1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n-ea"/>
                  <a:cs typeface="+mn-cs"/>
                  <a:sym typeface="Helvetica"/>
                </a:rPr>
                <a:t>Zielona dystrybucja</a:t>
              </a:r>
              <a:endParaRPr kumimoji="0" lang="en-US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n-ea"/>
                <a:cs typeface="+mn-cs"/>
                <a:sym typeface="Helvetica"/>
              </a:endParaRPr>
            </a:p>
          </p:txBody>
        </p:sp>
      </p:grp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9658E067-2711-A7F0-050D-4E13FD7FFEF7}"/>
              </a:ext>
            </a:extLst>
          </p:cNvPr>
          <p:cNvSpPr txBox="1"/>
          <p:nvPr/>
        </p:nvSpPr>
        <p:spPr>
          <a:xfrm>
            <a:off x="3309754" y="975427"/>
            <a:ext cx="5479688" cy="923326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pl-PL" b="1" dirty="0">
                <a:latin typeface="+mj-lt"/>
              </a:rPr>
              <a:t>ograniczenie emisji gazów cieplarnianych netto do 2030 r. o co najmniej 55% (w odniesieniu do 1990 r.)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pl-PL" b="1" dirty="0">
                <a:latin typeface="+mj-lt"/>
              </a:rPr>
              <a:t>neutralność dla klimatu do 2050 r.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05B3F463-C4B0-EF01-619C-FC40D5F5341E}"/>
              </a:ext>
            </a:extLst>
          </p:cNvPr>
          <p:cNvSpPr txBox="1"/>
          <p:nvPr/>
        </p:nvSpPr>
        <p:spPr>
          <a:xfrm>
            <a:off x="3413014" y="2812554"/>
            <a:ext cx="5466721" cy="3293209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pl-PL" sz="1600" dirty="0">
                <a:latin typeface="+mj-lt"/>
              </a:rPr>
              <a:t>Strategia </a:t>
            </a:r>
            <a:r>
              <a:rPr lang="pl-PL" sz="1600" b="1" dirty="0">
                <a:latin typeface="+mj-lt"/>
              </a:rPr>
              <a:t>zrównoważonego rozwoju </a:t>
            </a:r>
            <a:r>
              <a:rPr lang="pl-PL" sz="1600" dirty="0">
                <a:latin typeface="+mj-lt"/>
              </a:rPr>
              <a:t>wsi, rolnictwa i rybactwa 2030 (</a:t>
            </a:r>
            <a:r>
              <a:rPr lang="pl-PL" sz="1600" dirty="0" err="1">
                <a:latin typeface="+mj-lt"/>
              </a:rPr>
              <a:t>SZRWRiR</a:t>
            </a:r>
            <a:r>
              <a:rPr lang="pl-PL" sz="1600" dirty="0">
                <a:latin typeface="+mj-lt"/>
              </a:rPr>
              <a:t>)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pl-PL" sz="1600" dirty="0">
                <a:latin typeface="+mj-lt"/>
              </a:rPr>
              <a:t>Plan Strategiczny dla </a:t>
            </a:r>
            <a:r>
              <a:rPr lang="pl-PL" sz="1600" b="1" dirty="0">
                <a:latin typeface="+mj-lt"/>
              </a:rPr>
              <a:t>Wspólnej Polityki Rolnej </a:t>
            </a:r>
            <a:r>
              <a:rPr lang="pl-PL" sz="1600" dirty="0">
                <a:latin typeface="+mj-lt"/>
              </a:rPr>
              <a:t>2023-2027 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pl-PL" sz="1600" dirty="0">
                <a:latin typeface="+mj-lt"/>
              </a:rPr>
              <a:t>Strategia na </a:t>
            </a:r>
            <a:r>
              <a:rPr lang="pl-PL" sz="1600" b="1" dirty="0">
                <a:latin typeface="+mj-lt"/>
              </a:rPr>
              <a:t>Rzecz Odpowiedzialnego Rozwoju </a:t>
            </a:r>
            <a:r>
              <a:rPr lang="pl-PL" sz="1600" dirty="0">
                <a:latin typeface="+mj-lt"/>
              </a:rPr>
              <a:t>do roku 2020 (z perspektywą do 2030 r.) (SOR)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pl-PL" sz="1600" dirty="0">
                <a:latin typeface="+mj-lt"/>
              </a:rPr>
              <a:t>Strategia "</a:t>
            </a:r>
            <a:r>
              <a:rPr lang="pl-PL" sz="1600" b="1" dirty="0">
                <a:latin typeface="+mj-lt"/>
              </a:rPr>
              <a:t>od pola do stołu</a:t>
            </a:r>
            <a:r>
              <a:rPr lang="pl-PL" sz="1600" dirty="0">
                <a:latin typeface="+mj-lt"/>
              </a:rPr>
              <a:t>" na rzecz sprawiedliwego, zdrowego i przyjaznego dla środowiska systemu żywnościowego (F2F),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pl-PL" sz="1600" dirty="0">
                <a:latin typeface="+mj-lt"/>
              </a:rPr>
              <a:t>Krajowy plan na rzecz energii i klimatu na lata 2021-2030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pl-PL" sz="1600">
                <a:latin typeface="+mj-lt"/>
              </a:rPr>
              <a:t>Komunikat </a:t>
            </a:r>
            <a:r>
              <a:rPr lang="pl-PL" sz="1600" dirty="0">
                <a:latin typeface="+mj-lt"/>
              </a:rPr>
              <a:t>Komisji do Parlamentu Europejskiego, Rady Europejskiej, Rady, Komitetu Ekonomiczno-Społecznego i Komitetu Regionów „Europejski Zielony Ład” 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l-PL" sz="1600" dirty="0">
                <a:latin typeface="+mj-lt"/>
              </a:rPr>
              <a:t>Raport Międzyrządowy Zespół ds. Zmian Klimatu (IPCC)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EF8EEE63-A58D-96C6-1387-EA387942E176}"/>
              </a:ext>
            </a:extLst>
          </p:cNvPr>
          <p:cNvSpPr txBox="1"/>
          <p:nvPr/>
        </p:nvSpPr>
        <p:spPr>
          <a:xfrm>
            <a:off x="4093887" y="2284735"/>
            <a:ext cx="3870803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DOKUMENTY STRATEGICZNE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6CB8B67E-DFD8-FC5C-2BF2-33EADBF6EF07}"/>
              </a:ext>
            </a:extLst>
          </p:cNvPr>
          <p:cNvSpPr txBox="1"/>
          <p:nvPr/>
        </p:nvSpPr>
        <p:spPr>
          <a:xfrm>
            <a:off x="4583197" y="331739"/>
            <a:ext cx="3126353" cy="4770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CELE KLIMATYCZNE</a:t>
            </a:r>
          </a:p>
        </p:txBody>
      </p:sp>
      <p:sp>
        <p:nvSpPr>
          <p:cNvPr id="17" name="Arrow"/>
          <p:cNvSpPr/>
          <p:nvPr/>
        </p:nvSpPr>
        <p:spPr>
          <a:xfrm>
            <a:off x="2679225" y="2227784"/>
            <a:ext cx="512116" cy="422001"/>
          </a:xfrm>
          <a:prstGeom prst="rightArrow">
            <a:avLst>
              <a:gd name="adj1" fmla="val 32000"/>
              <a:gd name="adj2" fmla="val 83332"/>
            </a:avLst>
          </a:prstGeom>
          <a:solidFill>
            <a:schemeClr val="accent3">
              <a:lumMod val="75000"/>
            </a:schemeClr>
          </a:solidFill>
          <a:ln w="12700">
            <a:solidFill>
              <a:schemeClr val="accent5">
                <a:lumMod val="75000"/>
              </a:schemeClr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18" name="Arrow"/>
          <p:cNvSpPr/>
          <p:nvPr/>
        </p:nvSpPr>
        <p:spPr>
          <a:xfrm>
            <a:off x="2688762" y="3429000"/>
            <a:ext cx="512116" cy="422001"/>
          </a:xfrm>
          <a:prstGeom prst="rightArrow">
            <a:avLst>
              <a:gd name="adj1" fmla="val 32000"/>
              <a:gd name="adj2" fmla="val 83332"/>
            </a:avLst>
          </a:prstGeom>
          <a:solidFill>
            <a:schemeClr val="accent3">
              <a:lumMod val="75000"/>
            </a:schemeClr>
          </a:solidFill>
          <a:ln w="12700">
            <a:solidFill>
              <a:schemeClr val="accent5">
                <a:lumMod val="75000"/>
              </a:schemeClr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20" name="Arrow"/>
          <p:cNvSpPr/>
          <p:nvPr/>
        </p:nvSpPr>
        <p:spPr>
          <a:xfrm>
            <a:off x="2688762" y="4630216"/>
            <a:ext cx="512116" cy="422001"/>
          </a:xfrm>
          <a:prstGeom prst="rightArrow">
            <a:avLst>
              <a:gd name="adj1" fmla="val 32000"/>
              <a:gd name="adj2" fmla="val 83332"/>
            </a:avLst>
          </a:prstGeom>
          <a:solidFill>
            <a:schemeClr val="accent3">
              <a:lumMod val="75000"/>
            </a:schemeClr>
          </a:solidFill>
          <a:ln w="12700">
            <a:solidFill>
              <a:schemeClr val="accent5">
                <a:lumMod val="75000"/>
              </a:schemeClr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>
            <a:extLst>
              <a:ext uri="{FF2B5EF4-FFF2-40B4-BE49-F238E27FC236}">
                <a16:creationId xmlns:a16="http://schemas.microsoft.com/office/drawing/2014/main" id="{889E4AAD-67A6-4E93-9546-FB2C1955E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239652"/>
            <a:ext cx="601438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Gill Sans MT" panose="020B0502020104020203" pitchFamily="34" charset="-18"/>
                <a:ea typeface="Microsoft YaHei" panose="020B0503020204020204" pitchFamily="34" charset="-122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464653"/>
                </a:solidFill>
                <a:latin typeface="Gill Sans MT" panose="020B0502020104020203" pitchFamily="34" charset="-18"/>
                <a:ea typeface="Microsoft YaHei" panose="020B0503020204020204" pitchFamily="34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-18"/>
                <a:ea typeface="Microsoft YaHei" panose="020B0503020204020204" pitchFamily="34" charset="-122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-18"/>
                <a:ea typeface="Microsoft YaHei" panose="020B0503020204020204" pitchFamily="34" charset="-122"/>
              </a:defRPr>
            </a:lvl4pPr>
            <a:lvl5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-18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-18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-18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-18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-18"/>
                <a:ea typeface="Microsoft YaHei" panose="020B0503020204020204" pitchFamily="34" charset="-122"/>
              </a:defRPr>
            </a:lvl9pPr>
          </a:lstStyle>
          <a:p>
            <a:pPr defTabSz="603504" hangingPunct="1">
              <a:spcBef>
                <a:spcPts val="0"/>
              </a:spcBef>
              <a:buClrTx/>
              <a:buSzTx/>
              <a:buFont typeface="Times New Roman" panose="02020603050405020304" pitchFamily="18" charset="0"/>
              <a:buNone/>
              <a:tabLst/>
            </a:pPr>
            <a:endParaRPr lang="pl-PL" altLang="pl-PL" sz="2400" b="1" dirty="0">
              <a:solidFill>
                <a:srgbClr val="333192"/>
              </a:solidFill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25603" name="Text Box 2">
            <a:extLst>
              <a:ext uri="{FF2B5EF4-FFF2-40B4-BE49-F238E27FC236}">
                <a16:creationId xmlns:a16="http://schemas.microsoft.com/office/drawing/2014/main" id="{A78CA95E-D83A-4D39-8F27-EF267D61A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548" y="2094137"/>
            <a:ext cx="6332560" cy="2158303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 marL="271463" indent="-271463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Gill Sans MT" panose="020B0502020104020203" pitchFamily="34" charset="-18"/>
                <a:ea typeface="Microsoft YaHei" panose="020B0503020204020204" pitchFamily="34" charset="-122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300">
                <a:solidFill>
                  <a:srgbClr val="464653"/>
                </a:solidFill>
                <a:latin typeface="Gill Sans MT" panose="020B0502020104020203" pitchFamily="34" charset="-18"/>
                <a:ea typeface="Microsoft YaHei" panose="020B0503020204020204" pitchFamily="34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-18"/>
                <a:ea typeface="Microsoft YaHei" panose="020B0503020204020204" pitchFamily="34" charset="-122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-18"/>
                <a:ea typeface="Microsoft YaHei" panose="020B0503020204020204" pitchFamily="34" charset="-122"/>
              </a:defRPr>
            </a:lvl4pPr>
            <a:lvl5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-18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-18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-18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-18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-18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altLang="pl-PL" sz="1800" dirty="0">
                <a:latin typeface="Calibri"/>
                <a:cs typeface="Arial" panose="020B0604020202020204" pitchFamily="34" charset="0"/>
              </a:rPr>
              <a:t>inicjatywy zmierzające do redukcji emisji gazów cieplarnianych 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altLang="pl-PL" sz="1800" dirty="0">
                <a:latin typeface="Calibri"/>
                <a:cs typeface="Arial" panose="020B0604020202020204" pitchFamily="34" charset="0"/>
              </a:rPr>
              <a:t>działania obejmujące</a:t>
            </a:r>
            <a:r>
              <a:rPr lang="pl-PL" altLang="pl-PL" sz="1800" dirty="0">
                <a:solidFill>
                  <a:srgbClr val="FF0000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pl-PL" altLang="pl-PL" sz="1800" dirty="0">
                <a:latin typeface="Calibri"/>
                <a:cs typeface="Arial" panose="020B0604020202020204" pitchFamily="34" charset="0"/>
              </a:rPr>
              <a:t>monitoring, raportowanie, weryfikację i prognozowanie skutków zmian klimatu 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altLang="pl-PL" sz="1800" dirty="0">
                <a:latin typeface="Calibri"/>
                <a:cs typeface="Arial" panose="020B0604020202020204" pitchFamily="34" charset="0"/>
              </a:rPr>
              <a:t>narzędzie do oceny wpływu danego produktu, technologii, przedsiębiorstwa na środowisko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A7E2B6B3-051E-4EE9-A481-D2E6AEBF5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47" y="939164"/>
            <a:ext cx="5519435" cy="923191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 marL="271463" indent="-271463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Gill Sans MT" panose="020B0502020104020203" pitchFamily="34" charset="-18"/>
                <a:ea typeface="Microsoft YaHei" panose="020B0503020204020204" pitchFamily="34" charset="-122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300">
                <a:solidFill>
                  <a:srgbClr val="464653"/>
                </a:solidFill>
                <a:latin typeface="Gill Sans MT" panose="020B0502020104020203" pitchFamily="34" charset="-18"/>
                <a:ea typeface="Microsoft YaHei" panose="020B0503020204020204" pitchFamily="34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-18"/>
                <a:ea typeface="Microsoft YaHei" panose="020B0503020204020204" pitchFamily="34" charset="-122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Gill Sans MT" panose="020B0502020104020203" pitchFamily="34" charset="-18"/>
                <a:ea typeface="Microsoft YaHei" panose="020B0503020204020204" pitchFamily="34" charset="-122"/>
              </a:defRPr>
            </a:lvl4pPr>
            <a:lvl5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-18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-18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-18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-18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rgbClr val="000000"/>
                </a:solidFill>
                <a:latin typeface="Gill Sans MT" panose="020B0502020104020203" pitchFamily="34" charset="-18"/>
                <a:ea typeface="Microsoft YaHei" panose="020B0503020204020204" pitchFamily="34" charset="-122"/>
              </a:defRPr>
            </a:lvl9pPr>
          </a:lstStyle>
          <a:p>
            <a:pPr hangingPunct="1">
              <a:buClr>
                <a:srgbClr val="727CA3"/>
              </a:buClr>
              <a:buSzPct val="76000"/>
              <a:buFont typeface="Wingdings" panose="05000000000000000000" pitchFamily="2" charset="2"/>
              <a:buChar char="Ø"/>
            </a:pPr>
            <a:r>
              <a:rPr lang="pl-PL" altLang="pl-PL" sz="1800" b="1" dirty="0">
                <a:solidFill>
                  <a:schemeClr val="tx1"/>
                </a:solidFill>
                <a:latin typeface="Calibri"/>
                <a:cs typeface="Arial" panose="020B0604020202020204" pitchFamily="34" charset="0"/>
              </a:rPr>
              <a:t>CF jest to ekwiwalentna ilość CO</a:t>
            </a:r>
            <a:r>
              <a:rPr lang="pl-PL" altLang="pl-PL" sz="1800" b="1" baseline="-25000" dirty="0">
                <a:solidFill>
                  <a:schemeClr val="tx1"/>
                </a:solidFill>
                <a:latin typeface="Calibri"/>
                <a:cs typeface="Arial" panose="020B0604020202020204" pitchFamily="34" charset="0"/>
              </a:rPr>
              <a:t>2</a:t>
            </a:r>
            <a:r>
              <a:rPr lang="pl-PL" altLang="pl-PL" sz="1800" b="1" dirty="0">
                <a:solidFill>
                  <a:schemeClr val="tx1"/>
                </a:solidFill>
                <a:latin typeface="Calibri"/>
                <a:cs typeface="Arial" panose="020B0604020202020204" pitchFamily="34" charset="0"/>
              </a:rPr>
              <a:t>, wytworzonego pośrednio lub bezpośrednio, emitowana w cyklu życia produktu lub procesu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84C4EAE-6054-3748-2B6C-F4292881884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5746" y="180975"/>
            <a:ext cx="8483600" cy="50165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ŚLAD WĘGLOWY (carbon footprint) CF</a:t>
            </a:r>
            <a:endParaRPr lang="pl-PL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06DB24E-5692-877C-76FA-6E859D82935A}"/>
              </a:ext>
            </a:extLst>
          </p:cNvPr>
          <p:cNvSpPr txBox="1"/>
          <p:nvPr/>
        </p:nvSpPr>
        <p:spPr>
          <a:xfrm>
            <a:off x="194144" y="4656156"/>
            <a:ext cx="6014381" cy="1477328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hangingPunct="1">
              <a:buClr>
                <a:srgbClr val="727CA3"/>
              </a:buClr>
              <a:buSzPct val="76000"/>
              <a:buFont typeface="Wingdings" panose="05000000000000000000" pitchFamily="2" charset="2"/>
              <a:buChar char="Ø"/>
              <a:tabLst>
                <a:tab pos="911225" algn="l"/>
                <a:tab pos="1881188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pl-PL" altLang="pl-PL" dirty="0">
                <a:latin typeface="Calibri"/>
                <a:cs typeface="Arial" panose="020B0604020202020204" pitchFamily="34" charset="0"/>
              </a:rPr>
              <a:t>pozwala na powiązanie problemu z jednostką odpowiedzialną za jego powstanie, a tym samym wpływa na świadomość i staje się impulsem do podejmowania proekologicznych działań  </a:t>
            </a:r>
          </a:p>
          <a:p>
            <a:pPr marL="285750" indent="-285750" hangingPunct="1">
              <a:buClr>
                <a:srgbClr val="727CA3"/>
              </a:buClr>
              <a:buSzPct val="76000"/>
              <a:buFont typeface="Wingdings" panose="05000000000000000000" pitchFamily="2" charset="2"/>
              <a:buChar char="Ø"/>
            </a:pPr>
            <a:r>
              <a:rPr lang="pl-PL" altLang="pl-PL" b="1" dirty="0">
                <a:latin typeface="Calibri"/>
                <a:cs typeface="Arial" panose="020B0604020202020204" pitchFamily="34" charset="0"/>
              </a:rPr>
              <a:t>każdy proces jest źródłem emisji gazów cieplarnianych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528" y="239652"/>
            <a:ext cx="1536722" cy="155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6" r="2177"/>
          <a:stretch/>
        </p:blipFill>
        <p:spPr bwMode="auto">
          <a:xfrm>
            <a:off x="194144" y="2065758"/>
            <a:ext cx="2328393" cy="215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32" y="4646486"/>
            <a:ext cx="2608976" cy="149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214226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64F07741-AFCB-4D43-8ABE-5800290C7B42}"/>
              </a:ext>
            </a:extLst>
          </p:cNvPr>
          <p:cNvSpPr/>
          <p:nvPr/>
        </p:nvSpPr>
        <p:spPr>
          <a:xfrm>
            <a:off x="250824" y="589839"/>
            <a:ext cx="8682412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l-PL" b="1" dirty="0">
                <a:latin typeface="Calibri" panose="020F0502020204030204" pitchFamily="34" charset="0"/>
              </a:rPr>
              <a:t>Komisja Europejska </a:t>
            </a:r>
            <a:r>
              <a:rPr lang="pl-PL" dirty="0">
                <a:latin typeface="Calibri" panose="020F0502020204030204" pitchFamily="34" charset="0"/>
              </a:rPr>
              <a:t>planuje wprowadzenie </a:t>
            </a:r>
            <a:r>
              <a:rPr lang="pl-PL" b="1" dirty="0">
                <a:latin typeface="Calibri" panose="020F0502020204030204" pitchFamily="34" charset="0"/>
              </a:rPr>
              <a:t>nowego znakowania żywności,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oparte</a:t>
            </a:r>
            <a:r>
              <a:rPr lang="pl-PL" dirty="0">
                <a:latin typeface="Calibri" panose="020F0502020204030204" pitchFamily="34" charset="0"/>
              </a:rPr>
              <a:t>go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na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ocenie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wpływu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cyklu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życia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produktu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na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środowisko</a:t>
            </a:r>
            <a:r>
              <a:rPr lang="pl-PL" dirty="0">
                <a:latin typeface="Calibri" panose="020F0502020204030204" pitchFamily="34" charset="0"/>
              </a:rPr>
              <a:t>,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pl-PL" dirty="0">
                <a:latin typeface="Calibri" panose="020F0502020204030204" pitchFamily="34" charset="0"/>
              </a:rPr>
              <a:t>określonego </a:t>
            </a:r>
            <a:r>
              <a:rPr lang="en-US" dirty="0" err="1">
                <a:latin typeface="Calibri" panose="020F0502020204030204" pitchFamily="34" charset="0"/>
              </a:rPr>
              <a:t>ślad</a:t>
            </a:r>
            <a:r>
              <a:rPr lang="pl-PL" dirty="0">
                <a:latin typeface="Calibri" panose="020F0502020204030204" pitchFamily="34" charset="0"/>
              </a:rPr>
              <a:t>em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węglow</a:t>
            </a:r>
            <a:r>
              <a:rPr lang="pl-PL" dirty="0" err="1">
                <a:latin typeface="Calibri" panose="020F0502020204030204" pitchFamily="34" charset="0"/>
              </a:rPr>
              <a:t>ym</a:t>
            </a:r>
            <a:r>
              <a:rPr lang="pl-PL" dirty="0">
                <a:latin typeface="Calibri" panose="020F0502020204030204" pitchFamily="34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pl-PL" dirty="0">
                <a:latin typeface="Calibri" panose="020F0502020204030204" pitchFamily="34" charset="0"/>
              </a:rPr>
              <a:t>n</a:t>
            </a:r>
            <a:r>
              <a:rPr lang="en-US" dirty="0">
                <a:latin typeface="Calibri" panose="020F0502020204030204" pitchFamily="34" charset="0"/>
              </a:rPr>
              <a:t>a </a:t>
            </a:r>
            <a:r>
              <a:rPr lang="en-US" dirty="0" err="1">
                <a:latin typeface="Calibri" panose="020F0502020204030204" pitchFamily="34" charset="0"/>
              </a:rPr>
              <a:t>etykietach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żywności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pojawić</a:t>
            </a:r>
            <a:r>
              <a:rPr lang="en-US" dirty="0">
                <a:latin typeface="Calibri" panose="020F0502020204030204" pitchFamily="34" charset="0"/>
              </a:rPr>
              <a:t> ma </a:t>
            </a:r>
            <a:r>
              <a:rPr lang="en-US" dirty="0" err="1">
                <a:latin typeface="Calibri" panose="020F0502020204030204" pitchFamily="34" charset="0"/>
              </a:rPr>
              <a:t>się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oznakowanie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podobne</a:t>
            </a:r>
            <a:r>
              <a:rPr lang="pl-PL" dirty="0">
                <a:latin typeface="Calibri" panose="020F0502020204030204" pitchFamily="34" charset="0"/>
              </a:rPr>
              <a:t>,</a:t>
            </a:r>
            <a:r>
              <a:rPr lang="en-US" dirty="0">
                <a:latin typeface="Calibri" panose="020F0502020204030204" pitchFamily="34" charset="0"/>
              </a:rPr>
              <a:t> jak w </a:t>
            </a:r>
            <a:r>
              <a:rPr lang="en-US" dirty="0" err="1">
                <a:latin typeface="Calibri" panose="020F0502020204030204" pitchFamily="34" charset="0"/>
              </a:rPr>
              <a:t>przypadku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wartości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odżywczej</a:t>
            </a:r>
            <a:r>
              <a:rPr lang="en-US" dirty="0">
                <a:latin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</a:rPr>
              <a:t>tzw</a:t>
            </a:r>
            <a:r>
              <a:rPr lang="en-US" dirty="0">
                <a:latin typeface="Calibri" panose="020F0502020204030204" pitchFamily="34" charset="0"/>
              </a:rPr>
              <a:t>. traffic light.</a:t>
            </a:r>
            <a:endParaRPr lang="pl-PL" dirty="0">
              <a:latin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pl-PL" dirty="0">
                <a:latin typeface="Calibri" panose="020F0502020204030204" pitchFamily="34" charset="0"/>
              </a:rPr>
              <a:t>brak regulacji prawnych - prace Komisji Unii Europejskiej trwają</a:t>
            </a:r>
          </a:p>
        </p:txBody>
      </p:sp>
      <p:pic>
        <p:nvPicPr>
          <p:cNvPr id="11268" name="Picture 1" descr="C:\Users\IBPRS\Desktop\znakowanie produktu.png">
            <a:extLst>
              <a:ext uri="{FF2B5EF4-FFF2-40B4-BE49-F238E27FC236}">
                <a16:creationId xmlns:a16="http://schemas.microsoft.com/office/drawing/2014/main" id="{F39A2291-D872-48FD-A2F1-B33A5EBE6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481" y="2292185"/>
            <a:ext cx="2452755" cy="1014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FF502F9-B537-42F9-A1D6-9D4C84AE65AA}"/>
              </a:ext>
            </a:extLst>
          </p:cNvPr>
          <p:cNvSpPr txBox="1"/>
          <p:nvPr/>
        </p:nvSpPr>
        <p:spPr>
          <a:xfrm>
            <a:off x="3475015" y="2174993"/>
            <a:ext cx="2966978" cy="1323439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pl-PL" sz="1600" dirty="0">
                <a:latin typeface="+mj-lt"/>
              </a:rPr>
              <a:t>Oznaczenia  na </a:t>
            </a:r>
            <a:r>
              <a:rPr lang="en-US" sz="1600" dirty="0" err="1">
                <a:latin typeface="+mj-lt"/>
              </a:rPr>
              <a:t>opakowaniach</a:t>
            </a:r>
            <a:r>
              <a:rPr lang="pl-PL" sz="1600" dirty="0">
                <a:latin typeface="+mj-lt"/>
              </a:rPr>
              <a:t> </a:t>
            </a:r>
          </a:p>
          <a:p>
            <a:pPr>
              <a:defRPr/>
            </a:pPr>
            <a:r>
              <a:rPr lang="pl-PL" sz="1600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wpływu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na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środowisko</a:t>
            </a:r>
            <a:endParaRPr lang="pl-PL" sz="1600" b="1" dirty="0">
              <a:latin typeface="+mj-lt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pl-PL" sz="1600" dirty="0">
                <a:latin typeface="+mj-lt"/>
              </a:rPr>
              <a:t> </a:t>
            </a:r>
            <a:r>
              <a:rPr lang="pl-PL" sz="1600" b="1" u="sng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+mj-lt"/>
              </a:rPr>
              <a:t>zielony</a:t>
            </a:r>
            <a:r>
              <a:rPr lang="pl-PL" sz="1600" dirty="0">
                <a:latin typeface="+mj-lt"/>
              </a:rPr>
              <a:t> –  </a:t>
            </a:r>
            <a:r>
              <a:rPr lang="en-US" sz="1600" b="1" dirty="0" err="1">
                <a:latin typeface="+mj-lt"/>
              </a:rPr>
              <a:t>brak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negatywnego</a:t>
            </a:r>
            <a:endParaRPr lang="pl-PL" sz="1600" dirty="0">
              <a:latin typeface="+mj-lt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pl-PL" sz="1600" u="sng" dirty="0">
                <a:uFill>
                  <a:solidFill>
                    <a:srgbClr val="FFFF00"/>
                  </a:solidFill>
                </a:uFill>
                <a:latin typeface="+mj-lt"/>
              </a:rPr>
              <a:t> </a:t>
            </a:r>
            <a:r>
              <a:rPr lang="en-US" sz="1600" u="sng" dirty="0" err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+mj-lt"/>
              </a:rPr>
              <a:t>żółty</a:t>
            </a:r>
            <a:r>
              <a:rPr lang="en-US" sz="1600" u="sng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+mj-lt"/>
              </a:rPr>
              <a:t> </a:t>
            </a:r>
            <a:r>
              <a:rPr lang="en-US" sz="1600" dirty="0">
                <a:latin typeface="+mj-lt"/>
              </a:rPr>
              <a:t>– </a:t>
            </a:r>
            <a:r>
              <a:rPr lang="en-US" sz="1600" b="1" dirty="0" err="1">
                <a:latin typeface="+mj-lt"/>
              </a:rPr>
              <a:t>przeciętny</a:t>
            </a:r>
            <a:r>
              <a:rPr lang="en-US" sz="1600" dirty="0">
                <a:latin typeface="+mj-lt"/>
              </a:rPr>
              <a:t> </a:t>
            </a:r>
            <a:endParaRPr lang="pl-PL" sz="1600" dirty="0">
              <a:latin typeface="+mj-lt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sz="1600" u="sng" dirty="0" err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+mj-lt"/>
              </a:rPr>
              <a:t>czerwony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>
                <a:latin typeface="+mj-lt"/>
              </a:rPr>
              <a:t>– </a:t>
            </a:r>
            <a:r>
              <a:rPr lang="en-US" sz="1600" b="1" dirty="0" err="1">
                <a:latin typeface="+mj-lt"/>
              </a:rPr>
              <a:t>negatywny</a:t>
            </a:r>
            <a:endParaRPr lang="pl-PL" sz="1600" dirty="0">
              <a:latin typeface="+mj-lt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EB66105-4BD9-46FD-AAC2-0B018CC71BFA}"/>
              </a:ext>
            </a:extLst>
          </p:cNvPr>
          <p:cNvSpPr txBox="1"/>
          <p:nvPr/>
        </p:nvSpPr>
        <p:spPr>
          <a:xfrm>
            <a:off x="1658204" y="5340865"/>
            <a:ext cx="5053461" cy="923326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pl-PL" dirty="0">
                <a:latin typeface="+mj-lt"/>
              </a:rPr>
              <a:t>zakaz wprowadzania w błąd</a:t>
            </a:r>
          </a:p>
          <a:p>
            <a:pPr marL="285750" marR="0" indent="-285750" algn="l" defTabSz="9144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pl-PL" dirty="0">
                <a:latin typeface="+mj-lt"/>
              </a:rPr>
              <a:t>nie mogą być niejednoznaczne/dezorientujące</a:t>
            </a:r>
          </a:p>
          <a:p>
            <a:pPr marL="285750" marR="0" indent="-285750" algn="l" defTabSz="9144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pl-PL" dirty="0">
                <a:latin typeface="+mj-lt"/>
              </a:rPr>
              <a:t>poparcie odpowiednimi dowodami naukowymi </a:t>
            </a:r>
            <a:endParaRPr kumimoji="0" lang="en-US" b="1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sym typeface="Helvetica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0B3A620-5A8B-4906-9287-BA040063CB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6" t="35343" r="24875" b="20000"/>
          <a:stretch/>
        </p:blipFill>
        <p:spPr bwMode="auto">
          <a:xfrm>
            <a:off x="6896651" y="5233397"/>
            <a:ext cx="2076644" cy="110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600E45E6-B95D-4B2F-82B9-4A15E6FAD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3" t="31204" r="18309" b="30746"/>
          <a:stretch/>
        </p:blipFill>
        <p:spPr bwMode="auto">
          <a:xfrm>
            <a:off x="250824" y="2251202"/>
            <a:ext cx="3138924" cy="1171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A2234C8-8829-EAAC-CB1F-506D858A4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3" y="151076"/>
            <a:ext cx="8229600" cy="437322"/>
          </a:xfrm>
        </p:spPr>
        <p:txBody>
          <a:bodyPr>
            <a:normAutofit fontScale="90000"/>
          </a:bodyPr>
          <a:lstStyle/>
          <a:p>
            <a:r>
              <a:rPr lang="pl-PL" sz="2400" dirty="0">
                <a:solidFill>
                  <a:schemeClr val="accent3">
                    <a:lumMod val="50000"/>
                  </a:schemeClr>
                </a:solidFill>
              </a:rPr>
              <a:t>ZNAKOWANIE ŻYWNOŚCI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793C514-DFD9-1E86-D8B6-D8DADF762D9F}"/>
              </a:ext>
            </a:extLst>
          </p:cNvPr>
          <p:cNvSpPr txBox="1"/>
          <p:nvPr/>
        </p:nvSpPr>
        <p:spPr>
          <a:xfrm>
            <a:off x="250823" y="3634997"/>
            <a:ext cx="8732410" cy="923330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altLang="pl-PL" dirty="0">
                <a:latin typeface="+mj-lt"/>
              </a:rPr>
              <a:t>Uzyskanie konkretnego koloru oznakowania ma zostać uzależnione od oceny wpływu na środowisko wszystkich etapów technologii niezbędnych do dostarczenia produktu do konsumenta finalnego.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06276E7-BDB4-FF3B-FE35-DF9F00DAC9FC}"/>
              </a:ext>
            </a:extLst>
          </p:cNvPr>
          <p:cNvSpPr txBox="1"/>
          <p:nvPr/>
        </p:nvSpPr>
        <p:spPr>
          <a:xfrm>
            <a:off x="210764" y="4711326"/>
            <a:ext cx="8722472" cy="57806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normAutofit fontScale="97500"/>
          </a:bodyPr>
          <a:lstStyle>
            <a:lvl1pPr defTabSz="603504">
              <a:defRPr sz="2800" b="1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defTabSz="603504">
              <a:defRPr sz="3200" b="1">
                <a:solidFill>
                  <a:srgbClr val="333192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defTabSz="603504">
              <a:defRPr sz="3200" b="1">
                <a:solidFill>
                  <a:srgbClr val="333192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defTabSz="603504">
              <a:defRPr sz="3200" b="1">
                <a:solidFill>
                  <a:srgbClr val="333192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defTabSz="603504">
              <a:defRPr sz="3200" b="1">
                <a:solidFill>
                  <a:srgbClr val="333192"/>
                </a:solidFill>
                <a:latin typeface="+mj-lt"/>
                <a:ea typeface="+mj-ea"/>
                <a:cs typeface="+mj-cs"/>
                <a:sym typeface="Calibri"/>
              </a:defRPr>
            </a:lvl5pPr>
            <a:lvl6pPr defTabSz="603504">
              <a:defRPr sz="3200" b="1">
                <a:solidFill>
                  <a:srgbClr val="333192"/>
                </a:solidFill>
                <a:latin typeface="+mj-lt"/>
                <a:ea typeface="+mj-ea"/>
                <a:cs typeface="+mj-cs"/>
                <a:sym typeface="Calibri"/>
              </a:defRPr>
            </a:lvl6pPr>
            <a:lvl7pPr defTabSz="603504">
              <a:defRPr sz="3200" b="1">
                <a:solidFill>
                  <a:srgbClr val="333192"/>
                </a:solidFill>
                <a:latin typeface="+mj-lt"/>
                <a:ea typeface="+mj-ea"/>
                <a:cs typeface="+mj-cs"/>
                <a:sym typeface="Calibri"/>
              </a:defRPr>
            </a:lvl7pPr>
            <a:lvl8pPr defTabSz="603504">
              <a:defRPr sz="3200" b="1">
                <a:solidFill>
                  <a:srgbClr val="333192"/>
                </a:solidFill>
                <a:latin typeface="+mj-lt"/>
                <a:ea typeface="+mj-ea"/>
                <a:cs typeface="+mj-cs"/>
                <a:sym typeface="Calibri"/>
              </a:defRPr>
            </a:lvl8pPr>
            <a:lvl9pPr defTabSz="603504">
              <a:defRPr sz="3200" b="1">
                <a:solidFill>
                  <a:srgbClr val="333192"/>
                </a:solidFill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r>
              <a:rPr lang="pl-PL" sz="2400" dirty="0">
                <a:solidFill>
                  <a:schemeClr val="accent3">
                    <a:lumMod val="50000"/>
                  </a:schemeClr>
                </a:solidFill>
              </a:rPr>
              <a:t>ZASADY UMIESZCZANIA INFORMACJI NA OPAKOWANIACH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4" y="5233397"/>
            <a:ext cx="1108338" cy="119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657D70D-A497-6514-913C-715D0433F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832" y="143124"/>
            <a:ext cx="8229600" cy="765316"/>
          </a:xfrm>
          <a:ln w="12700">
            <a:miter lim="400000"/>
          </a:ln>
        </p:spPr>
        <p:txBody>
          <a:bodyPr lIns="45718" tIns="45718" rIns="45718" bIns="45718" anchor="ctr">
            <a:normAutofit fontScale="90000"/>
          </a:bodyPr>
          <a:lstStyle/>
          <a:p>
            <a:pPr hangingPunct="0"/>
            <a:r>
              <a:rPr lang="pl-PL" sz="2400" dirty="0">
                <a:solidFill>
                  <a:schemeClr val="accent3">
                    <a:lumMod val="50000"/>
                  </a:schemeClr>
                </a:solidFill>
                <a:sym typeface="Helvetica"/>
              </a:rPr>
              <a:t>EMISJE GAZÓW CIEPLARNIANYCH</a:t>
            </a:r>
            <a:br>
              <a:rPr lang="pl-PL" sz="2400" dirty="0">
                <a:solidFill>
                  <a:schemeClr val="accent3">
                    <a:lumMod val="50000"/>
                  </a:schemeClr>
                </a:solidFill>
                <a:sym typeface="Helvetica"/>
              </a:rPr>
            </a:br>
            <a:r>
              <a:rPr lang="pl-PL" sz="2400" dirty="0">
                <a:solidFill>
                  <a:schemeClr val="accent3">
                    <a:lumMod val="50000"/>
                  </a:schemeClr>
                </a:solidFill>
                <a:sym typeface="Helvetica"/>
              </a:rPr>
              <a:t>W CAŁYM ŁAŃCUCHU PRODUKCJI ŻYWNOŚCI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0933238-6DB8-51B3-26C1-B4D0D92D6AC1}"/>
              </a:ext>
            </a:extLst>
          </p:cNvPr>
          <p:cNvSpPr txBox="1"/>
          <p:nvPr/>
        </p:nvSpPr>
        <p:spPr>
          <a:xfrm>
            <a:off x="4665506" y="1141194"/>
            <a:ext cx="4219662" cy="2287806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accent3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wykorzystanie terenu</a:t>
            </a:r>
            <a:r>
              <a:rPr lang="pl-PL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(zmiana terenu, </a:t>
            </a:r>
            <a:r>
              <a:rPr lang="pl-PL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palenie sawann) – 24%</a:t>
            </a:r>
          </a:p>
          <a:p>
            <a:pPr marL="34290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produkcja roślinna</a:t>
            </a:r>
            <a:r>
              <a:rPr lang="pl-PL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(pasze dla zwierząt, żywność roślinna dla ludzi) – 27%</a:t>
            </a:r>
          </a:p>
          <a:p>
            <a:pPr marL="34290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8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hodowla</a:t>
            </a:r>
            <a:r>
              <a:rPr lang="pl-PL" sz="18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pl-PL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emisja metanu przez bydło, zarządzanie pastwiskami i nawożeniem, połów ryb) – 31%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AE0F13A2-43E2-B517-3CB7-BF04041E9C0C}"/>
              </a:ext>
            </a:extLst>
          </p:cNvPr>
          <p:cNvSpPr txBox="1"/>
          <p:nvPr/>
        </p:nvSpPr>
        <p:spPr>
          <a:xfrm>
            <a:off x="337996" y="4139081"/>
            <a:ext cx="2364658" cy="1990288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accent3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>
              <a:spcAft>
                <a:spcPts val="1000"/>
              </a:spcAft>
              <a:buSzPts val="1000"/>
              <a:tabLst>
                <a:tab pos="457200" algn="l"/>
              </a:tabLst>
            </a:pPr>
            <a:r>
              <a:rPr lang="pl-PL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łańcuch dostaw </a:t>
            </a:r>
            <a:r>
              <a:rPr lang="pl-PL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– 18% </a:t>
            </a:r>
          </a:p>
          <a:p>
            <a:pPr marL="285750" indent="-285750">
              <a:spcAft>
                <a:spcPts val="100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l-PL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przetwórstwo</a:t>
            </a:r>
          </a:p>
          <a:p>
            <a:pPr marL="285750" indent="-285750">
              <a:spcAft>
                <a:spcPts val="100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l-PL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transport</a:t>
            </a:r>
          </a:p>
          <a:p>
            <a:pPr marL="285750" lvl="0" indent="-285750">
              <a:spcAft>
                <a:spcPts val="100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l-PL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sprzedaż</a:t>
            </a:r>
          </a:p>
          <a:p>
            <a:pPr marL="285750" lvl="0" indent="-285750">
              <a:spcAft>
                <a:spcPts val="100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l-PL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opakowania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32" y="1201444"/>
            <a:ext cx="4313168" cy="235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691" y="3928536"/>
            <a:ext cx="5897134" cy="241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5743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Motyw pakietu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Motyw pakietu Office">
  <a:themeElements>
    <a:clrScheme name="Motyw pakietu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Motyw pakietu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Motyw pakietu Office">
  <a:themeElements>
    <a:clrScheme name="Motyw pakietu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Motyw pakietu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14592</TotalTime>
  <Words>2197</Words>
  <Application>Microsoft Office PowerPoint</Application>
  <PresentationFormat>Pokaz na ekranie (4:3)</PresentationFormat>
  <Paragraphs>187</Paragraphs>
  <Slides>12</Slides>
  <Notes>10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12</vt:i4>
      </vt:variant>
    </vt:vector>
  </HeadingPairs>
  <TitlesOfParts>
    <vt:vector size="22" baseType="lpstr">
      <vt:lpstr>MS Gothic</vt:lpstr>
      <vt:lpstr>Arial</vt:lpstr>
      <vt:lpstr>Calibri</vt:lpstr>
      <vt:lpstr>Cambria Math</vt:lpstr>
      <vt:lpstr>Helvetica</vt:lpstr>
      <vt:lpstr>Symbol</vt:lpstr>
      <vt:lpstr>Times New Roman</vt:lpstr>
      <vt:lpstr>Wingdings</vt:lpstr>
      <vt:lpstr>Motyw pakietu Office</vt:lpstr>
      <vt:lpstr>1_Motyw pakietu Office</vt:lpstr>
      <vt:lpstr>Prezentacja programu PowerPoint</vt:lpstr>
      <vt:lpstr>Prezentacja programu PowerPoint</vt:lpstr>
      <vt:lpstr>MARNUJĄC ŻYWNOŚĆ - NISZCZYSZ PLANETĘ</vt:lpstr>
      <vt:lpstr>EFEKT CIEPLARNIANY</vt:lpstr>
      <vt:lpstr>WYZWANIA DLA ROLNICTWA i PRZETWÓRSTWA  – KIERUNKI DZIAŁAŃ PROEKOLOGICZNYCH</vt:lpstr>
      <vt:lpstr>Prezentacja programu PowerPoint</vt:lpstr>
      <vt:lpstr>ŚLAD WĘGLOWY (carbon footprint) CF</vt:lpstr>
      <vt:lpstr>ZNAKOWANIE ŻYWNOŚCI</vt:lpstr>
      <vt:lpstr>EMISJE GAZÓW CIEPLARNIANYCH W CAŁYM ŁAŃCUCHU PRODUKCJI ŻYWNOŚCI</vt:lpstr>
      <vt:lpstr>Prezentacja programu PowerPoint</vt:lpstr>
      <vt:lpstr>PODSUMOWANIE - ZNACZENIE ŚLADU WĘGLOWEGO</vt:lpstr>
      <vt:lpstr>DZIĘKUJĘ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user</dc:creator>
  <cp:lastModifiedBy>ibprs1 ibprs1</cp:lastModifiedBy>
  <cp:revision>144</cp:revision>
  <cp:lastPrinted>2022-12-09T09:46:55Z</cp:lastPrinted>
  <dcterms:modified xsi:type="dcterms:W3CDTF">2022-12-12T09:58:59Z</dcterms:modified>
</cp:coreProperties>
</file>